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 id="270" r:id="rId66"/>
    <p:sldId id="271" r:id="rId67"/>
    <p:sldId id="272" r:id="rId68"/>
    <p:sldId id="273" r:id="rId69"/>
    <p:sldId id="274" r:id="rId70"/>
    <p:sldId id="275" r:id="rId71"/>
    <p:sldId id="276" r:id="rId72"/>
    <p:sldId id="277" r:id="rId73"/>
    <p:sldId id="278" r:id="rId74"/>
    <p:sldId id="279" r:id="rId75"/>
    <p:sldId id="280" r:id="rId76"/>
    <p:sldId id="281" r:id="rId77"/>
    <p:sldId id="282" r:id="rId78"/>
    <p:sldId id="283" r:id="rId79"/>
    <p:sldId id="284" r:id="rId80"/>
    <p:sldId id="285" r:id="rId81"/>
    <p:sldId id="286" r:id="rId82"/>
    <p:sldId id="287" r:id="rId83"/>
    <p:sldId id="288" r:id="rId84"/>
    <p:sldId id="289" r:id="rId85"/>
    <p:sldId id="290" r:id="rId86"/>
    <p:sldId id="291" r:id="rId87"/>
    <p:sldId id="292" r:id="rId88"/>
  </p:sldIdLst>
  <p:sldSz cx="18288000" cy="10287000"/>
  <p:notesSz cx="6858000" cy="9144000"/>
  <p:embeddedFontLst>
    <p:embeddedFont>
      <p:font typeface="Norwester" charset="1" panose="00000506000000000000"/>
      <p:regular r:id="rId6"/>
    </p:embeddedFont>
    <p:embeddedFont>
      <p:font typeface="Glacial Indifference" charset="1" panose="00000000000000000000"/>
      <p:regular r:id="rId7"/>
    </p:embeddedFont>
    <p:embeddedFont>
      <p:font typeface="Glacial Indifference Bold" charset="1" panose="00000800000000000000"/>
      <p:regular r:id="rId8"/>
    </p:embeddedFont>
    <p:embeddedFont>
      <p:font typeface="Glacial Indifference Italics" charset="1" panose="00000000000000000000"/>
      <p:regular r:id="rId9"/>
    </p:embeddedFont>
    <p:embeddedFont>
      <p:font typeface="Glacial Indifference Bold Italics" charset="1" panose="0000080000000000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Open Sans Extra Bold" charset="1" panose="020B0906030804020204"/>
      <p:regular r:id="rId15"/>
    </p:embeddedFont>
    <p:embeddedFont>
      <p:font typeface="Open Sans Extra Bold Italics" charset="1" panose="020B0906030804020204"/>
      <p:regular r:id="rId16"/>
    </p:embeddedFont>
    <p:embeddedFont>
      <p:font typeface="Public Sans" charset="1" panose="00000000000000000000"/>
      <p:regular r:id="rId17"/>
    </p:embeddedFont>
    <p:embeddedFont>
      <p:font typeface="Public Sans Bold" charset="1" panose="00000000000000000000"/>
      <p:regular r:id="rId18"/>
    </p:embeddedFont>
    <p:embeddedFont>
      <p:font typeface="Public Sans Italics" charset="1" panose="00000000000000000000"/>
      <p:regular r:id="rId19"/>
    </p:embeddedFont>
    <p:embeddedFont>
      <p:font typeface="Public Sans Bold Italics" charset="1" panose="00000000000000000000"/>
      <p:regular r:id="rId20"/>
    </p:embeddedFont>
    <p:embeddedFont>
      <p:font typeface="Public Sans Thin" charset="1" panose="00000000000000000000"/>
      <p:regular r:id="rId21"/>
    </p:embeddedFont>
    <p:embeddedFont>
      <p:font typeface="Public Sans Thin Italics" charset="1" panose="00000000000000000000"/>
      <p:regular r:id="rId22"/>
    </p:embeddedFont>
    <p:embeddedFont>
      <p:font typeface="Public Sans Medium" charset="1" panose="00000000000000000000"/>
      <p:regular r:id="rId23"/>
    </p:embeddedFont>
    <p:embeddedFont>
      <p:font typeface="Public Sans Medium Italics" charset="1" panose="00000000000000000000"/>
      <p:regular r:id="rId24"/>
    </p:embeddedFont>
    <p:embeddedFont>
      <p:font typeface="Public Sans Heavy" charset="1" panose="00000000000000000000"/>
      <p:regular r:id="rId25"/>
    </p:embeddedFont>
    <p:embeddedFont>
      <p:font typeface="Public Sans Heavy Italics" charset="1" panose="00000000000000000000"/>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
      <p:font typeface="Agrandir" charset="1" panose="00000500000000000000"/>
      <p:regular r:id="rId33"/>
    </p:embeddedFont>
    <p:embeddedFont>
      <p:font typeface="Agrandir Bold" charset="1" panose="00000800000000000000"/>
      <p:regular r:id="rId34"/>
    </p:embeddedFont>
    <p:embeddedFont>
      <p:font typeface="Agrandir Italics" charset="1" panose="00000500000000000000"/>
      <p:regular r:id="rId35"/>
    </p:embeddedFont>
    <p:embeddedFont>
      <p:font typeface="Agrandir Bold Italics" charset="1" panose="00000800000000000000"/>
      <p:regular r:id="rId36"/>
    </p:embeddedFont>
    <p:embeddedFont>
      <p:font typeface="Agrandir Thin" charset="1" panose="00000200000000000000"/>
      <p:regular r:id="rId37"/>
    </p:embeddedFont>
    <p:embeddedFont>
      <p:font typeface="Agrandir Thin Italics" charset="1" panose="00000200000000000000"/>
      <p:regular r:id="rId38"/>
    </p:embeddedFont>
    <p:embeddedFont>
      <p:font typeface="Agrandir Medium" charset="1" panose="00000600000000000000"/>
      <p:regular r:id="rId39"/>
    </p:embeddedFont>
    <p:embeddedFont>
      <p:font typeface="Agrandir Medium Italics" charset="1" panose="00000600000000000000"/>
      <p:regular r:id="rId40"/>
    </p:embeddedFont>
    <p:embeddedFont>
      <p:font typeface="Agrandir Ultra-Bold" charset="1" panose="00000A00000000000000"/>
      <p:regular r:id="rId41"/>
    </p:embeddedFont>
    <p:embeddedFont>
      <p:font typeface="Agrandir Ultra-Bold Italics" charset="1" panose="00000A00000000000000"/>
      <p:regular r:id="rId42"/>
    </p:embeddedFont>
    <p:embeddedFont>
      <p:font typeface="Agrandir Heavy" charset="1" panose="00000900000000000000"/>
      <p:regular r:id="rId43"/>
    </p:embeddedFont>
    <p:embeddedFont>
      <p:font typeface="Agrandir Heavy Italics" charset="1" panose="00000900000000000000"/>
      <p:regular r:id="rId44"/>
    </p:embeddedFont>
    <p:embeddedFont>
      <p:font typeface="Cy Grotesk Key" charset="1" panose="00000500000000000000"/>
      <p:regular r:id="rId45"/>
    </p:embeddedFont>
    <p:embeddedFont>
      <p:font typeface="Cy Grotesk Key Bold" charset="1" panose="00000800000000000000"/>
      <p:regular r:id="rId46"/>
    </p:embeddedFont>
    <p:embeddedFont>
      <p:font typeface="Cy Grotesk Key Thin" charset="1" panose="00000200000000000000"/>
      <p:regular r:id="rId47"/>
    </p:embeddedFont>
    <p:embeddedFont>
      <p:font typeface="Cy Grotesk Key Light" charset="1" panose="00000400000000000000"/>
      <p:regular r:id="rId48"/>
    </p:embeddedFont>
    <p:embeddedFont>
      <p:font typeface="Cy Grotesk Key Semi-Bold" charset="1" panose="00000700000000000000"/>
      <p:regular r:id="rId49"/>
    </p:embeddedFont>
    <p:embeddedFont>
      <p:font typeface="Cy Grotesk Key Ultra-Bold" charset="1" panose="00000900000000000000"/>
      <p:regular r:id="rId50"/>
    </p:embeddedFont>
    <p:embeddedFont>
      <p:font typeface="Cy Grotesk Key Heavy" charset="1" panose="00000A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66" Target="slides/slide15.xml" Type="http://schemas.openxmlformats.org/officeDocument/2006/relationships/slide"/><Relationship Id="rId67" Target="slides/slide16.xml" Type="http://schemas.openxmlformats.org/officeDocument/2006/relationships/slide"/><Relationship Id="rId68" Target="slides/slide17.xml" Type="http://schemas.openxmlformats.org/officeDocument/2006/relationships/slide"/><Relationship Id="rId69" Target="slides/slide18.xml" Type="http://schemas.openxmlformats.org/officeDocument/2006/relationships/slide"/><Relationship Id="rId7" Target="fonts/font7.fntdata" Type="http://schemas.openxmlformats.org/officeDocument/2006/relationships/font"/><Relationship Id="rId70" Target="slides/slide19.xml" Type="http://schemas.openxmlformats.org/officeDocument/2006/relationships/slide"/><Relationship Id="rId71" Target="slides/slide20.xml" Type="http://schemas.openxmlformats.org/officeDocument/2006/relationships/slide"/><Relationship Id="rId72" Target="slides/slide21.xml" Type="http://schemas.openxmlformats.org/officeDocument/2006/relationships/slide"/><Relationship Id="rId73" Target="slides/slide22.xml" Type="http://schemas.openxmlformats.org/officeDocument/2006/relationships/slide"/><Relationship Id="rId74" Target="slides/slide23.xml" Type="http://schemas.openxmlformats.org/officeDocument/2006/relationships/slide"/><Relationship Id="rId75" Target="slides/slide24.xml" Type="http://schemas.openxmlformats.org/officeDocument/2006/relationships/slide"/><Relationship Id="rId76" Target="slides/slide25.xml" Type="http://schemas.openxmlformats.org/officeDocument/2006/relationships/slide"/><Relationship Id="rId77" Target="slides/slide26.xml" Type="http://schemas.openxmlformats.org/officeDocument/2006/relationships/slide"/><Relationship Id="rId78" Target="slides/slide27.xml" Type="http://schemas.openxmlformats.org/officeDocument/2006/relationships/slide"/><Relationship Id="rId79" Target="slides/slide28.xml" Type="http://schemas.openxmlformats.org/officeDocument/2006/relationships/slide"/><Relationship Id="rId8" Target="fonts/font8.fntdata" Type="http://schemas.openxmlformats.org/officeDocument/2006/relationships/font"/><Relationship Id="rId80" Target="slides/slide29.xml" Type="http://schemas.openxmlformats.org/officeDocument/2006/relationships/slide"/><Relationship Id="rId81" Target="slides/slide30.xml" Type="http://schemas.openxmlformats.org/officeDocument/2006/relationships/slide"/><Relationship Id="rId82" Target="slides/slide31.xml" Type="http://schemas.openxmlformats.org/officeDocument/2006/relationships/slide"/><Relationship Id="rId83" Target="slides/slide32.xml" Type="http://schemas.openxmlformats.org/officeDocument/2006/relationships/slide"/><Relationship Id="rId84" Target="slides/slide33.xml" Type="http://schemas.openxmlformats.org/officeDocument/2006/relationships/slide"/><Relationship Id="rId85" Target="slides/slide34.xml" Type="http://schemas.openxmlformats.org/officeDocument/2006/relationships/slide"/><Relationship Id="rId86" Target="slides/slide35.xml" Type="http://schemas.openxmlformats.org/officeDocument/2006/relationships/slide"/><Relationship Id="rId87" Target="slides/slide36.xml" Type="http://schemas.openxmlformats.org/officeDocument/2006/relationships/slide"/><Relationship Id="rId88" Target="slides/slide37.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4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11" Target="../media/image63.png" Type="http://schemas.openxmlformats.org/officeDocument/2006/relationships/image"/><Relationship Id="rId12" Target="../media/image64.svg" Type="http://schemas.openxmlformats.org/officeDocument/2006/relationships/image"/><Relationship Id="rId13" Target="../media/image65.png" Type="http://schemas.openxmlformats.org/officeDocument/2006/relationships/image"/><Relationship Id="rId14" Target="../media/image66.svg" Type="http://schemas.openxmlformats.org/officeDocument/2006/relationships/image"/><Relationship Id="rId15" Target="../media/image67.png" Type="http://schemas.openxmlformats.org/officeDocument/2006/relationships/image"/><Relationship Id="rId16" Target="../media/image68.svg" Type="http://schemas.openxmlformats.org/officeDocument/2006/relationships/image"/><Relationship Id="rId17" Target="../media/image69.png" Type="http://schemas.openxmlformats.org/officeDocument/2006/relationships/image"/><Relationship Id="rId18" Target="../media/image70.svg" Type="http://schemas.openxmlformats.org/officeDocument/2006/relationships/image"/><Relationship Id="rId19" Target="../media/image71.png" Type="http://schemas.openxmlformats.org/officeDocument/2006/relationships/image"/><Relationship Id="rId2" Target="../media/image54.png" Type="http://schemas.openxmlformats.org/officeDocument/2006/relationships/image"/><Relationship Id="rId20" Target="../media/image72.sv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6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77.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 Id="rId4" Target="../media/image8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 Id="rId6" Target="../media/image8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9144000" y="302221"/>
            <a:ext cx="8841904" cy="9682557"/>
            <a:chOff x="0" y="0"/>
            <a:chExt cx="2328732" cy="2550139"/>
          </a:xfrm>
        </p:grpSpPr>
        <p:sp>
          <p:nvSpPr>
            <p:cNvPr name="Freeform 3" id="3"/>
            <p:cNvSpPr/>
            <p:nvPr/>
          </p:nvSpPr>
          <p:spPr>
            <a:xfrm flipH="false" flipV="false" rot="0">
              <a:off x="0" y="0"/>
              <a:ext cx="2328732" cy="2550139"/>
            </a:xfrm>
            <a:custGeom>
              <a:avLst/>
              <a:gdLst/>
              <a:ahLst/>
              <a:cxnLst/>
              <a:rect r="r" b="b" t="t" l="l"/>
              <a:pathLst>
                <a:path h="2550139" w="2328732">
                  <a:moveTo>
                    <a:pt x="0" y="0"/>
                  </a:moveTo>
                  <a:lnTo>
                    <a:pt x="2328732" y="0"/>
                  </a:lnTo>
                  <a:lnTo>
                    <a:pt x="2328732" y="2550139"/>
                  </a:lnTo>
                  <a:lnTo>
                    <a:pt x="0" y="2550139"/>
                  </a:lnTo>
                  <a:close/>
                </a:path>
              </a:pathLst>
            </a:custGeom>
            <a:solidFill>
              <a:srgbClr val="FBF6F1"/>
            </a:solidFill>
          </p:spPr>
        </p:sp>
        <p:sp>
          <p:nvSpPr>
            <p:cNvPr name="TextBox 4" id="4"/>
            <p:cNvSpPr txBox="true"/>
            <p:nvPr/>
          </p:nvSpPr>
          <p:spPr>
            <a:xfrm>
              <a:off x="0" y="-28575"/>
              <a:ext cx="2328732" cy="2578714"/>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4428641" y="817591"/>
            <a:ext cx="728006" cy="772980"/>
          </a:xfrm>
          <a:custGeom>
            <a:avLst/>
            <a:gdLst/>
            <a:ahLst/>
            <a:cxnLst/>
            <a:rect r="r" b="b" t="t" l="l"/>
            <a:pathLst>
              <a:path h="772980" w="728006">
                <a:moveTo>
                  <a:pt x="0" y="0"/>
                </a:moveTo>
                <a:lnTo>
                  <a:pt x="728007" y="0"/>
                </a:lnTo>
                <a:lnTo>
                  <a:pt x="728007"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8563722"/>
            <a:ext cx="2448708" cy="1723278"/>
          </a:xfrm>
          <a:custGeom>
            <a:avLst/>
            <a:gdLst/>
            <a:ahLst/>
            <a:cxnLst/>
            <a:rect r="r" b="b" t="t" l="l"/>
            <a:pathLst>
              <a:path h="1723278" w="2448708">
                <a:moveTo>
                  <a:pt x="0" y="0"/>
                </a:moveTo>
                <a:lnTo>
                  <a:pt x="2448708" y="0"/>
                </a:lnTo>
                <a:lnTo>
                  <a:pt x="2448708" y="1723278"/>
                </a:lnTo>
                <a:lnTo>
                  <a:pt x="0" y="17232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261406"/>
            <a:ext cx="7527889" cy="3768936"/>
          </a:xfrm>
          <a:prstGeom prst="rect">
            <a:avLst/>
          </a:prstGeom>
        </p:spPr>
        <p:txBody>
          <a:bodyPr anchor="t" rtlCol="false" tIns="0" lIns="0" bIns="0" rIns="0">
            <a:spAutoFit/>
          </a:bodyPr>
          <a:lstStyle/>
          <a:p>
            <a:pPr algn="ctr" marL="0" indent="0" lvl="0">
              <a:lnSpc>
                <a:spcPts val="5906"/>
              </a:lnSpc>
            </a:pPr>
            <a:r>
              <a:rPr lang="en-US" sz="6152" spc="-590">
                <a:solidFill>
                  <a:srgbClr val="068969"/>
                </a:solidFill>
                <a:latin typeface="Cy Grotesk Key"/>
              </a:rPr>
              <a:t>Elevating Healthcare Inventory Management through Seamless Synchronization.</a:t>
            </a:r>
          </a:p>
        </p:txBody>
      </p:sp>
      <p:sp>
        <p:nvSpPr>
          <p:cNvPr name="TextBox 8" id="8"/>
          <p:cNvSpPr txBox="true"/>
          <p:nvPr/>
        </p:nvSpPr>
        <p:spPr>
          <a:xfrm rot="0">
            <a:off x="2663224" y="2052969"/>
            <a:ext cx="4258842" cy="1341092"/>
          </a:xfrm>
          <a:prstGeom prst="rect">
            <a:avLst/>
          </a:prstGeom>
        </p:spPr>
        <p:txBody>
          <a:bodyPr anchor="t" rtlCol="false" tIns="0" lIns="0" bIns="0" rIns="0">
            <a:spAutoFit/>
          </a:bodyPr>
          <a:lstStyle/>
          <a:p>
            <a:pPr algn="l" marL="0" indent="0" lvl="0">
              <a:lnSpc>
                <a:spcPts val="9764"/>
              </a:lnSpc>
              <a:spcBef>
                <a:spcPct val="0"/>
              </a:spcBef>
            </a:pPr>
            <a:r>
              <a:rPr lang="en-US" sz="10499" spc="-860">
                <a:solidFill>
                  <a:srgbClr val="045D25"/>
                </a:solidFill>
                <a:latin typeface="Norwester"/>
              </a:rPr>
              <a:t>MedSync</a:t>
            </a:r>
          </a:p>
        </p:txBody>
      </p:sp>
      <p:sp>
        <p:nvSpPr>
          <p:cNvPr name="Freeform 9" id="9"/>
          <p:cNvSpPr/>
          <p:nvPr/>
        </p:nvSpPr>
        <p:spPr>
          <a:xfrm flipH="false" flipV="false" rot="0">
            <a:off x="9144000" y="581930"/>
            <a:ext cx="8841904" cy="9123140"/>
          </a:xfrm>
          <a:custGeom>
            <a:avLst/>
            <a:gdLst/>
            <a:ahLst/>
            <a:cxnLst/>
            <a:rect r="r" b="b" t="t" l="l"/>
            <a:pathLst>
              <a:path h="9123140" w="8841904">
                <a:moveTo>
                  <a:pt x="0" y="0"/>
                </a:moveTo>
                <a:lnTo>
                  <a:pt x="8841904" y="0"/>
                </a:lnTo>
                <a:lnTo>
                  <a:pt x="8841904" y="9123140"/>
                </a:lnTo>
                <a:lnTo>
                  <a:pt x="0" y="9123140"/>
                </a:lnTo>
                <a:lnTo>
                  <a:pt x="0" y="0"/>
                </a:lnTo>
                <a:close/>
              </a:path>
            </a:pathLst>
          </a:custGeom>
          <a:blipFill>
            <a:blip r:embed="rId6"/>
            <a:stretch>
              <a:fillRect l="-2669" t="0" r="-2669" b="0"/>
            </a:stretch>
          </a:blipFill>
        </p:spPr>
      </p:sp>
      <p:sp>
        <p:nvSpPr>
          <p:cNvPr name="TextBox 10" id="10"/>
          <p:cNvSpPr txBox="true"/>
          <p:nvPr/>
        </p:nvSpPr>
        <p:spPr>
          <a:xfrm rot="0">
            <a:off x="1788900" y="8796963"/>
            <a:ext cx="6767689" cy="1378273"/>
          </a:xfrm>
          <a:prstGeom prst="rect">
            <a:avLst/>
          </a:prstGeom>
        </p:spPr>
        <p:txBody>
          <a:bodyPr anchor="t" rtlCol="false" tIns="0" lIns="0" bIns="0" rIns="0">
            <a:spAutoFit/>
          </a:bodyPr>
          <a:lstStyle/>
          <a:p>
            <a:pPr algn="ctr">
              <a:lnSpc>
                <a:spcPts val="5310"/>
              </a:lnSpc>
            </a:pPr>
            <a:r>
              <a:rPr lang="en-US" sz="5531" spc="-531">
                <a:solidFill>
                  <a:srgbClr val="068969"/>
                </a:solidFill>
                <a:latin typeface="Cy Grotesk Key Bold"/>
              </a:rPr>
              <a:t>Phase II </a:t>
            </a:r>
          </a:p>
          <a:p>
            <a:pPr algn="ctr" marL="0" indent="0" lvl="0">
              <a:lnSpc>
                <a:spcPts val="5310"/>
              </a:lnSpc>
            </a:pPr>
            <a:r>
              <a:rPr lang="en-US" sz="5531" spc="-531">
                <a:solidFill>
                  <a:srgbClr val="068969"/>
                </a:solidFill>
                <a:latin typeface="Cy Grotesk Key Bold"/>
              </a:rPr>
              <a:t>Final Review - II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TextBox 2" id="2"/>
          <p:cNvSpPr txBox="true"/>
          <p:nvPr/>
        </p:nvSpPr>
        <p:spPr>
          <a:xfrm rot="0">
            <a:off x="-180263" y="2883027"/>
            <a:ext cx="18233897" cy="6375273"/>
          </a:xfrm>
          <a:prstGeom prst="rect">
            <a:avLst/>
          </a:prstGeom>
        </p:spPr>
        <p:txBody>
          <a:bodyPr anchor="t" rtlCol="false" tIns="0" lIns="0" bIns="0" rIns="0">
            <a:spAutoFit/>
          </a:bodyPr>
          <a:lstStyle/>
          <a:p>
            <a:pPr marL="842010" indent="-421005" lvl="1">
              <a:lnSpc>
                <a:spcPts val="5031"/>
              </a:lnSpc>
              <a:buFont typeface="Arial"/>
              <a:buChar char="•"/>
            </a:pPr>
            <a:r>
              <a:rPr lang="en-US" sz="3900" spc="-374">
                <a:solidFill>
                  <a:srgbClr val="145786"/>
                </a:solidFill>
                <a:latin typeface="Glacial Indifference"/>
              </a:rPr>
              <a:t>Studies highlight the need for robust supply chains to guarantee uninterrupted access to essential medical supplies and services.</a:t>
            </a:r>
          </a:p>
          <a:p>
            <a:pPr marL="842010" indent="-421005" lvl="1">
              <a:lnSpc>
                <a:spcPts val="5031"/>
              </a:lnSpc>
              <a:buFont typeface="Arial"/>
              <a:buChar char="•"/>
            </a:pPr>
            <a:r>
              <a:rPr lang="en-US" sz="3900" spc="-374">
                <a:solidFill>
                  <a:srgbClr val="145786"/>
                </a:solidFill>
                <a:latin typeface="Glacial Indifference"/>
              </a:rPr>
              <a:t>Significant environmental footprint of healthcare operations, with transportation is identified as a major contributor to pollution. Strategies to minimize this impact are of growing interest.</a:t>
            </a:r>
          </a:p>
          <a:p>
            <a:pPr marL="842010" indent="-421005" lvl="1">
              <a:lnSpc>
                <a:spcPts val="5031"/>
              </a:lnSpc>
              <a:buFont typeface="Arial"/>
              <a:buChar char="•"/>
            </a:pPr>
            <a:r>
              <a:rPr lang="en-US" sz="3900" spc="-374">
                <a:solidFill>
                  <a:srgbClr val="145786"/>
                </a:solidFill>
                <a:latin typeface="Glacial Indifference"/>
              </a:rPr>
              <a:t>Balancing financial considerations with resilience and environmental impact is identified as a complex yet essential challenge.</a:t>
            </a:r>
          </a:p>
          <a:p>
            <a:pPr marL="842010" indent="-421005" lvl="1">
              <a:lnSpc>
                <a:spcPts val="5031"/>
              </a:lnSpc>
              <a:buFont typeface="Arial"/>
              <a:buChar char="•"/>
            </a:pPr>
            <a:r>
              <a:rPr lang="en-US" sz="3900" spc="-374">
                <a:solidFill>
                  <a:srgbClr val="145786"/>
                </a:solidFill>
                <a:latin typeface="Glacial Indifference"/>
              </a:rPr>
              <a:t>The consolidation of orders among medical institutions is shown to reduce costs and enhance overall efficiency in the supply chain.</a:t>
            </a:r>
          </a:p>
          <a:p>
            <a:pPr marL="842010" indent="-421005" lvl="1">
              <a:lnSpc>
                <a:spcPts val="5031"/>
              </a:lnSpc>
              <a:buFont typeface="Arial"/>
              <a:buChar char="•"/>
            </a:pPr>
            <a:r>
              <a:rPr lang="en-US" sz="3900" spc="-374">
                <a:solidFill>
                  <a:srgbClr val="145786"/>
                </a:solidFill>
                <a:latin typeface="Glacial Indifference"/>
              </a:rPr>
              <a:t>The effectiveness of mathematical models in optimizing various aspects of supply chain processes is well-documented.</a:t>
            </a:r>
          </a:p>
        </p:txBody>
      </p:sp>
      <p:sp>
        <p:nvSpPr>
          <p:cNvPr name="Freeform 3" id="3"/>
          <p:cNvSpPr/>
          <p:nvPr/>
        </p:nvSpPr>
        <p:spPr>
          <a:xfrm flipH="false" flipV="false" rot="0">
            <a:off x="17098693" y="8325510"/>
            <a:ext cx="1189307" cy="1865579"/>
          </a:xfrm>
          <a:custGeom>
            <a:avLst/>
            <a:gdLst/>
            <a:ahLst/>
            <a:cxnLst/>
            <a:rect r="r" b="b" t="t" l="l"/>
            <a:pathLst>
              <a:path h="1865579" w="1189307">
                <a:moveTo>
                  <a:pt x="0" y="0"/>
                </a:moveTo>
                <a:lnTo>
                  <a:pt x="1189307" y="0"/>
                </a:lnTo>
                <a:lnTo>
                  <a:pt x="1189307" y="1865580"/>
                </a:lnTo>
                <a:lnTo>
                  <a:pt x="0" y="1865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75503" y="196960"/>
            <a:ext cx="778730" cy="1048795"/>
          </a:xfrm>
          <a:custGeom>
            <a:avLst/>
            <a:gdLst/>
            <a:ahLst/>
            <a:cxnLst/>
            <a:rect r="r" b="b" t="t" l="l"/>
            <a:pathLst>
              <a:path h="1048795" w="778730">
                <a:moveTo>
                  <a:pt x="0" y="0"/>
                </a:moveTo>
                <a:lnTo>
                  <a:pt x="778730" y="0"/>
                </a:lnTo>
                <a:lnTo>
                  <a:pt x="778730" y="1048795"/>
                </a:lnTo>
                <a:lnTo>
                  <a:pt x="0" y="1048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85146" y="161925"/>
            <a:ext cx="14148585" cy="911736"/>
          </a:xfrm>
          <a:prstGeom prst="rect">
            <a:avLst/>
          </a:prstGeom>
        </p:spPr>
        <p:txBody>
          <a:bodyPr anchor="t" rtlCol="false" tIns="0" lIns="0" bIns="0" rIns="0">
            <a:spAutoFit/>
          </a:bodyPr>
          <a:lstStyle/>
          <a:p>
            <a:pPr algn="ctr" marL="0" indent="0" lvl="0">
              <a:lnSpc>
                <a:spcPts val="6816"/>
              </a:lnSpc>
            </a:pPr>
            <a:r>
              <a:rPr lang="en-US" sz="7100" spc="-681">
                <a:solidFill>
                  <a:srgbClr val="156669"/>
                </a:solidFill>
                <a:latin typeface="Cy Grotesk Key Bold"/>
              </a:rPr>
              <a:t>Literature Review</a:t>
            </a:r>
          </a:p>
        </p:txBody>
      </p:sp>
      <p:sp>
        <p:nvSpPr>
          <p:cNvPr name="TextBox 6" id="6"/>
          <p:cNvSpPr txBox="true"/>
          <p:nvPr/>
        </p:nvSpPr>
        <p:spPr>
          <a:xfrm rot="0">
            <a:off x="0" y="1283855"/>
            <a:ext cx="18288000" cy="987920"/>
          </a:xfrm>
          <a:prstGeom prst="rect">
            <a:avLst/>
          </a:prstGeom>
        </p:spPr>
        <p:txBody>
          <a:bodyPr anchor="t" rtlCol="false" tIns="0" lIns="0" bIns="0" rIns="0">
            <a:spAutoFit/>
          </a:bodyPr>
          <a:lstStyle/>
          <a:p>
            <a:pPr algn="ctr" marL="0" indent="0" lvl="0">
              <a:lnSpc>
                <a:spcPts val="3860"/>
              </a:lnSpc>
            </a:pPr>
            <a:r>
              <a:rPr lang="en-US" sz="3574" spc="-343">
                <a:solidFill>
                  <a:srgbClr val="068969"/>
                </a:solidFill>
                <a:latin typeface="Cy Grotesk Key"/>
              </a:rPr>
              <a:t>Healthcare supply chain management plays a pivotal role in ensuring uninterrupted operations and mitigating potential life-threatening consequences.</a:t>
            </a:r>
          </a:p>
        </p:txBody>
      </p:sp>
      <p:sp>
        <p:nvSpPr>
          <p:cNvPr name="Freeform 7" id="7"/>
          <p:cNvSpPr/>
          <p:nvPr/>
        </p:nvSpPr>
        <p:spPr>
          <a:xfrm flipH="false" flipV="false" rot="-10685869">
            <a:off x="12455623" y="196960"/>
            <a:ext cx="778730" cy="1048795"/>
          </a:xfrm>
          <a:custGeom>
            <a:avLst/>
            <a:gdLst/>
            <a:ahLst/>
            <a:cxnLst/>
            <a:rect r="r" b="b" t="t" l="l"/>
            <a:pathLst>
              <a:path h="1048795" w="778730">
                <a:moveTo>
                  <a:pt x="0" y="0"/>
                </a:moveTo>
                <a:lnTo>
                  <a:pt x="778731" y="0"/>
                </a:lnTo>
                <a:lnTo>
                  <a:pt x="778731" y="1048795"/>
                </a:lnTo>
                <a:lnTo>
                  <a:pt x="0" y="1048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9175813"/>
            <a:ext cx="1814182" cy="1111187"/>
          </a:xfrm>
          <a:custGeom>
            <a:avLst/>
            <a:gdLst/>
            <a:ahLst/>
            <a:cxnLst/>
            <a:rect r="r" b="b" t="t" l="l"/>
            <a:pathLst>
              <a:path h="1111187" w="1814182">
                <a:moveTo>
                  <a:pt x="0" y="0"/>
                </a:moveTo>
                <a:lnTo>
                  <a:pt x="1814182" y="0"/>
                </a:lnTo>
                <a:lnTo>
                  <a:pt x="1814182" y="1111187"/>
                </a:lnTo>
                <a:lnTo>
                  <a:pt x="0" y="11111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5146" y="161925"/>
            <a:ext cx="14148585" cy="911736"/>
          </a:xfrm>
          <a:prstGeom prst="rect">
            <a:avLst/>
          </a:prstGeom>
        </p:spPr>
        <p:txBody>
          <a:bodyPr anchor="t" rtlCol="false" tIns="0" lIns="0" bIns="0" rIns="0">
            <a:spAutoFit/>
          </a:bodyPr>
          <a:lstStyle/>
          <a:p>
            <a:pPr algn="ctr" marL="0" indent="0" lvl="0">
              <a:lnSpc>
                <a:spcPts val="6816"/>
              </a:lnSpc>
            </a:pPr>
            <a:r>
              <a:rPr lang="en-US" sz="7100" spc="-681">
                <a:solidFill>
                  <a:srgbClr val="156669"/>
                </a:solidFill>
                <a:latin typeface="Cy Grotesk Key Bold"/>
              </a:rPr>
              <a:t>Literature Review</a:t>
            </a:r>
          </a:p>
        </p:txBody>
      </p:sp>
      <p:sp>
        <p:nvSpPr>
          <p:cNvPr name="TextBox 3" id="3"/>
          <p:cNvSpPr txBox="true"/>
          <p:nvPr/>
        </p:nvSpPr>
        <p:spPr>
          <a:xfrm rot="0">
            <a:off x="0" y="1416886"/>
            <a:ext cx="18233897" cy="5098923"/>
          </a:xfrm>
          <a:prstGeom prst="rect">
            <a:avLst/>
          </a:prstGeom>
        </p:spPr>
        <p:txBody>
          <a:bodyPr anchor="t" rtlCol="false" tIns="0" lIns="0" bIns="0" rIns="0">
            <a:spAutoFit/>
          </a:bodyPr>
          <a:lstStyle/>
          <a:p>
            <a:pPr marL="842010" indent="-421005" lvl="1">
              <a:lnSpc>
                <a:spcPts val="5031"/>
              </a:lnSpc>
              <a:buFont typeface="Arial"/>
              <a:buChar char="•"/>
            </a:pPr>
            <a:r>
              <a:rPr lang="en-US" sz="3900" spc="-374">
                <a:solidFill>
                  <a:srgbClr val="145786"/>
                </a:solidFill>
                <a:latin typeface="Glacial Indifference"/>
              </a:rPr>
              <a:t>Tailoring supply chain strategies for each product individually is a growing trend. Understanding and optimizing based on product characteristics can significantly enhance overall efficiency.</a:t>
            </a:r>
          </a:p>
          <a:p>
            <a:pPr marL="842010" indent="-421005" lvl="1">
              <a:lnSpc>
                <a:spcPts val="5031"/>
              </a:lnSpc>
              <a:buFont typeface="Arial"/>
              <a:buChar char="•"/>
            </a:pPr>
            <a:r>
              <a:rPr lang="en-US" sz="3900" spc="-374">
                <a:solidFill>
                  <a:srgbClr val="145786"/>
                </a:solidFill>
                <a:latin typeface="Glacial Indifference"/>
              </a:rPr>
              <a:t>Studies emphasize the importance of considering specific providers and distribution centers, advocating for localized strategies to enhance efficiency and responsiveness in healthcare supply chains.</a:t>
            </a:r>
          </a:p>
          <a:p>
            <a:pPr marL="842010" indent="-421005" lvl="1">
              <a:lnSpc>
                <a:spcPts val="5031"/>
              </a:lnSpc>
              <a:buFont typeface="Arial"/>
              <a:buChar char="•"/>
            </a:pPr>
            <a:r>
              <a:rPr lang="en-US" sz="3900" spc="-374">
                <a:solidFill>
                  <a:srgbClr val="145786"/>
                </a:solidFill>
                <a:latin typeface="Glacial Indifference"/>
              </a:rPr>
              <a:t>Practice of quantifying environmental impact as proportional to the number of orders.</a:t>
            </a:r>
          </a:p>
          <a:p>
            <a:pPr marL="842010" indent="-421005" lvl="1">
              <a:lnSpc>
                <a:spcPts val="5031"/>
              </a:lnSpc>
              <a:buFont typeface="Arial"/>
              <a:buChar char="•"/>
            </a:pPr>
            <a:r>
              <a:rPr lang="en-US" sz="3900" spc="-374">
                <a:solidFill>
                  <a:srgbClr val="145786"/>
                </a:solidFill>
                <a:latin typeface="Glacial Indifference"/>
              </a:rPr>
              <a:t>Accurate demand prediction is highlighted as crucial for effective inventory planning. The integration of predictive analytics and purchase plans is recognized as a key factor in enhancing decision-making processes.</a:t>
            </a:r>
          </a:p>
        </p:txBody>
      </p:sp>
      <p:sp>
        <p:nvSpPr>
          <p:cNvPr name="Freeform 4" id="4"/>
          <p:cNvSpPr/>
          <p:nvPr/>
        </p:nvSpPr>
        <p:spPr>
          <a:xfrm flipH="false" flipV="false" rot="0">
            <a:off x="4275503" y="196960"/>
            <a:ext cx="778730" cy="1048795"/>
          </a:xfrm>
          <a:custGeom>
            <a:avLst/>
            <a:gdLst/>
            <a:ahLst/>
            <a:cxnLst/>
            <a:rect r="r" b="b" t="t" l="l"/>
            <a:pathLst>
              <a:path h="1048795" w="778730">
                <a:moveTo>
                  <a:pt x="0" y="0"/>
                </a:moveTo>
                <a:lnTo>
                  <a:pt x="778730" y="0"/>
                </a:lnTo>
                <a:lnTo>
                  <a:pt x="778730" y="1048795"/>
                </a:lnTo>
                <a:lnTo>
                  <a:pt x="0" y="1048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685869">
            <a:off x="12455623" y="196960"/>
            <a:ext cx="778730" cy="1048795"/>
          </a:xfrm>
          <a:custGeom>
            <a:avLst/>
            <a:gdLst/>
            <a:ahLst/>
            <a:cxnLst/>
            <a:rect r="r" b="b" t="t" l="l"/>
            <a:pathLst>
              <a:path h="1048795" w="778730">
                <a:moveTo>
                  <a:pt x="0" y="0"/>
                </a:moveTo>
                <a:lnTo>
                  <a:pt x="778731" y="0"/>
                </a:lnTo>
                <a:lnTo>
                  <a:pt x="778731" y="1048795"/>
                </a:lnTo>
                <a:lnTo>
                  <a:pt x="0" y="1048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483287" y="8588314"/>
            <a:ext cx="1804713" cy="1698686"/>
          </a:xfrm>
          <a:custGeom>
            <a:avLst/>
            <a:gdLst/>
            <a:ahLst/>
            <a:cxnLst/>
            <a:rect r="r" b="b" t="t" l="l"/>
            <a:pathLst>
              <a:path h="1698686" w="1804713">
                <a:moveTo>
                  <a:pt x="0" y="0"/>
                </a:moveTo>
                <a:lnTo>
                  <a:pt x="1804713" y="0"/>
                </a:lnTo>
                <a:lnTo>
                  <a:pt x="1804713" y="1698686"/>
                </a:lnTo>
                <a:lnTo>
                  <a:pt x="0" y="1698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8920416"/>
            <a:ext cx="1634181" cy="1366584"/>
          </a:xfrm>
          <a:custGeom>
            <a:avLst/>
            <a:gdLst/>
            <a:ahLst/>
            <a:cxnLst/>
            <a:rect r="r" b="b" t="t" l="l"/>
            <a:pathLst>
              <a:path h="1366584" w="1634181">
                <a:moveTo>
                  <a:pt x="0" y="0"/>
                </a:moveTo>
                <a:lnTo>
                  <a:pt x="1634181" y="0"/>
                </a:lnTo>
                <a:lnTo>
                  <a:pt x="1634181" y="1366584"/>
                </a:lnTo>
                <a:lnTo>
                  <a:pt x="0" y="1366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0" y="6906334"/>
            <a:ext cx="18288000" cy="2104132"/>
          </a:xfrm>
          <a:prstGeom prst="rect">
            <a:avLst/>
          </a:prstGeom>
        </p:spPr>
        <p:txBody>
          <a:bodyPr anchor="t" rtlCol="false" tIns="0" lIns="0" bIns="0" rIns="0">
            <a:spAutoFit/>
          </a:bodyPr>
          <a:lstStyle/>
          <a:p>
            <a:pPr algn="ctr" marL="0" indent="0" lvl="0">
              <a:lnSpc>
                <a:spcPts val="4145"/>
              </a:lnSpc>
            </a:pPr>
            <a:r>
              <a:rPr lang="en-US" sz="3574" spc="-343">
                <a:solidFill>
                  <a:srgbClr val="068969"/>
                </a:solidFill>
                <a:latin typeface="Cy Grotesk Key"/>
              </a:rPr>
              <a:t>In conclusion, this literature review provides a foundation for the project, highlighting key considerations and challenges in healthcare supply chain management. The proposed project, with its focus on unified demand, mathematical modeling, and product-specific optimization, aligns with the evolving landscape of healthcare inventory management.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77332" y="1028700"/>
            <a:ext cx="778730" cy="1048795"/>
          </a:xfrm>
          <a:custGeom>
            <a:avLst/>
            <a:gdLst/>
            <a:ahLst/>
            <a:cxnLst/>
            <a:rect r="r" b="b" t="t" l="l"/>
            <a:pathLst>
              <a:path h="1048795" w="778730">
                <a:moveTo>
                  <a:pt x="0" y="0"/>
                </a:moveTo>
                <a:lnTo>
                  <a:pt x="778730" y="0"/>
                </a:lnTo>
                <a:lnTo>
                  <a:pt x="778730" y="1048795"/>
                </a:lnTo>
                <a:lnTo>
                  <a:pt x="0" y="1048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685869">
            <a:off x="14953225" y="1044218"/>
            <a:ext cx="778730" cy="1048795"/>
          </a:xfrm>
          <a:custGeom>
            <a:avLst/>
            <a:gdLst/>
            <a:ahLst/>
            <a:cxnLst/>
            <a:rect r="r" b="b" t="t" l="l"/>
            <a:pathLst>
              <a:path h="1048795" w="778730">
                <a:moveTo>
                  <a:pt x="0" y="0"/>
                </a:moveTo>
                <a:lnTo>
                  <a:pt x="778731" y="0"/>
                </a:lnTo>
                <a:lnTo>
                  <a:pt x="778731" y="1048795"/>
                </a:lnTo>
                <a:lnTo>
                  <a:pt x="0" y="1048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77332" y="2624007"/>
            <a:ext cx="13736093" cy="6965758"/>
          </a:xfrm>
          <a:custGeom>
            <a:avLst/>
            <a:gdLst/>
            <a:ahLst/>
            <a:cxnLst/>
            <a:rect r="r" b="b" t="t" l="l"/>
            <a:pathLst>
              <a:path h="6965758" w="13736093">
                <a:moveTo>
                  <a:pt x="0" y="0"/>
                </a:moveTo>
                <a:lnTo>
                  <a:pt x="13736093" y="0"/>
                </a:lnTo>
                <a:lnTo>
                  <a:pt x="13736093" y="6965758"/>
                </a:lnTo>
                <a:lnTo>
                  <a:pt x="0" y="6965758"/>
                </a:lnTo>
                <a:lnTo>
                  <a:pt x="0" y="0"/>
                </a:lnTo>
                <a:close/>
              </a:path>
            </a:pathLst>
          </a:custGeom>
          <a:blipFill>
            <a:blip r:embed="rId4"/>
            <a:stretch>
              <a:fillRect l="-339" t="0" r="-4338" b="-846"/>
            </a:stretch>
          </a:blipFill>
        </p:spPr>
      </p:sp>
      <p:sp>
        <p:nvSpPr>
          <p:cNvPr name="TextBox 5" id="5"/>
          <p:cNvSpPr txBox="true"/>
          <p:nvPr/>
        </p:nvSpPr>
        <p:spPr>
          <a:xfrm rot="0">
            <a:off x="3432274" y="895350"/>
            <a:ext cx="11423452" cy="1210298"/>
          </a:xfrm>
          <a:prstGeom prst="rect">
            <a:avLst/>
          </a:prstGeom>
        </p:spPr>
        <p:txBody>
          <a:bodyPr anchor="t" rtlCol="false" tIns="0" lIns="0" bIns="0" rIns="0">
            <a:spAutoFit/>
          </a:bodyPr>
          <a:lstStyle/>
          <a:p>
            <a:pPr algn="ctr">
              <a:lnSpc>
                <a:spcPts val="9940"/>
              </a:lnSpc>
            </a:pPr>
            <a:r>
              <a:rPr lang="en-US" sz="7100">
                <a:solidFill>
                  <a:srgbClr val="145786"/>
                </a:solidFill>
                <a:latin typeface="Cy Grotesk Key Bold"/>
              </a:rPr>
              <a:t>Workflow of the Project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5647" y="1028700"/>
            <a:ext cx="13756706" cy="7500205"/>
          </a:xfrm>
          <a:custGeom>
            <a:avLst/>
            <a:gdLst/>
            <a:ahLst/>
            <a:cxnLst/>
            <a:rect r="r" b="b" t="t" l="l"/>
            <a:pathLst>
              <a:path h="7500205" w="13756706">
                <a:moveTo>
                  <a:pt x="0" y="0"/>
                </a:moveTo>
                <a:lnTo>
                  <a:pt x="13756706" y="0"/>
                </a:lnTo>
                <a:lnTo>
                  <a:pt x="13756706" y="7500205"/>
                </a:lnTo>
                <a:lnTo>
                  <a:pt x="0" y="7500205"/>
                </a:lnTo>
                <a:lnTo>
                  <a:pt x="0" y="0"/>
                </a:lnTo>
                <a:close/>
              </a:path>
            </a:pathLst>
          </a:custGeom>
          <a:blipFill>
            <a:blip r:embed="rId2"/>
            <a:stretch>
              <a:fillRect l="-194" t="-826" r="-820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43439" y="1505761"/>
            <a:ext cx="14568465" cy="7079535"/>
          </a:xfrm>
          <a:custGeom>
            <a:avLst/>
            <a:gdLst/>
            <a:ahLst/>
            <a:cxnLst/>
            <a:rect r="r" b="b" t="t" l="l"/>
            <a:pathLst>
              <a:path h="7079535" w="14568465">
                <a:moveTo>
                  <a:pt x="0" y="0"/>
                </a:moveTo>
                <a:lnTo>
                  <a:pt x="14568465" y="0"/>
                </a:lnTo>
                <a:lnTo>
                  <a:pt x="14568465" y="7079535"/>
                </a:lnTo>
                <a:lnTo>
                  <a:pt x="0" y="7079535"/>
                </a:lnTo>
                <a:lnTo>
                  <a:pt x="0" y="0"/>
                </a:lnTo>
                <a:close/>
              </a:path>
            </a:pathLst>
          </a:custGeom>
          <a:blipFill>
            <a:blip r:embed="rId2"/>
            <a:stretch>
              <a:fillRect l="0" t="-882" r="0" b="-404"/>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1877" y="1028700"/>
            <a:ext cx="13659988" cy="7755304"/>
          </a:xfrm>
          <a:custGeom>
            <a:avLst/>
            <a:gdLst/>
            <a:ahLst/>
            <a:cxnLst/>
            <a:rect r="r" b="b" t="t" l="l"/>
            <a:pathLst>
              <a:path h="7755304" w="13659988">
                <a:moveTo>
                  <a:pt x="0" y="0"/>
                </a:moveTo>
                <a:lnTo>
                  <a:pt x="13659988" y="0"/>
                </a:lnTo>
                <a:lnTo>
                  <a:pt x="13659988" y="7755304"/>
                </a:lnTo>
                <a:lnTo>
                  <a:pt x="0" y="7755304"/>
                </a:lnTo>
                <a:lnTo>
                  <a:pt x="0" y="0"/>
                </a:lnTo>
                <a:close/>
              </a:path>
            </a:pathLst>
          </a:custGeom>
          <a:blipFill>
            <a:blip r:embed="rId2"/>
            <a:stretch>
              <a:fillRect l="-85" t="0" r="-3692" b="-1089"/>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962906" y="834527"/>
            <a:ext cx="6325094" cy="5768629"/>
            <a:chOff x="0" y="0"/>
            <a:chExt cx="6962546" cy="6350000"/>
          </a:xfrm>
        </p:grpSpPr>
        <p:sp>
          <p:nvSpPr>
            <p:cNvPr name="Freeform 3" id="3"/>
            <p:cNvSpPr/>
            <p:nvPr/>
          </p:nvSpPr>
          <p:spPr>
            <a:xfrm flipH="false" flipV="false" rot="0">
              <a:off x="-6884" y="-1308"/>
              <a:ext cx="6984086" cy="6352795"/>
            </a:xfrm>
            <a:custGeom>
              <a:avLst/>
              <a:gdLst/>
              <a:ahLst/>
              <a:cxnLst/>
              <a:rect r="r" b="b" t="t" l="l"/>
              <a:pathLst>
                <a:path h="6352795" w="6984086">
                  <a:moveTo>
                    <a:pt x="5584064" y="4382198"/>
                  </a:moveTo>
                  <a:cubicBezTo>
                    <a:pt x="5976303" y="4290060"/>
                    <a:pt x="6424029" y="4283430"/>
                    <a:pt x="6711557" y="4001173"/>
                  </a:cubicBezTo>
                  <a:cubicBezTo>
                    <a:pt x="6906794" y="3809517"/>
                    <a:pt x="6984086" y="3520630"/>
                    <a:pt x="6967182" y="3247580"/>
                  </a:cubicBezTo>
                  <a:cubicBezTo>
                    <a:pt x="6950266" y="2974518"/>
                    <a:pt x="6848907" y="2713698"/>
                    <a:pt x="6729464" y="2467559"/>
                  </a:cubicBezTo>
                  <a:cubicBezTo>
                    <a:pt x="6472962" y="1938959"/>
                    <a:pt x="6126798" y="1454010"/>
                    <a:pt x="5710213" y="1039685"/>
                  </a:cubicBezTo>
                  <a:cubicBezTo>
                    <a:pt x="5664340" y="994067"/>
                    <a:pt x="5616283" y="948372"/>
                    <a:pt x="5557025" y="922414"/>
                  </a:cubicBezTo>
                  <a:cubicBezTo>
                    <a:pt x="5445951" y="873760"/>
                    <a:pt x="5312995" y="904087"/>
                    <a:pt x="5211230" y="970026"/>
                  </a:cubicBezTo>
                  <a:cubicBezTo>
                    <a:pt x="5109464" y="1035964"/>
                    <a:pt x="5014862" y="1136472"/>
                    <a:pt x="4939881" y="1231760"/>
                  </a:cubicBezTo>
                  <a:cubicBezTo>
                    <a:pt x="4855718" y="951255"/>
                    <a:pt x="4714964" y="687857"/>
                    <a:pt x="4528554" y="462000"/>
                  </a:cubicBezTo>
                  <a:cubicBezTo>
                    <a:pt x="4405732" y="313195"/>
                    <a:pt x="4259885" y="178333"/>
                    <a:pt x="4083533" y="100063"/>
                  </a:cubicBezTo>
                  <a:cubicBezTo>
                    <a:pt x="3869627" y="5131"/>
                    <a:pt x="3628022" y="0"/>
                    <a:pt x="3394012" y="1498"/>
                  </a:cubicBezTo>
                  <a:cubicBezTo>
                    <a:pt x="3174251" y="2908"/>
                    <a:pt x="2951963" y="9144"/>
                    <a:pt x="2739898" y="66840"/>
                  </a:cubicBezTo>
                  <a:cubicBezTo>
                    <a:pt x="2448205" y="146215"/>
                    <a:pt x="2191842" y="318249"/>
                    <a:pt x="1941373" y="487527"/>
                  </a:cubicBezTo>
                  <a:cubicBezTo>
                    <a:pt x="1886090" y="524891"/>
                    <a:pt x="1828914" y="564261"/>
                    <a:pt x="1795780" y="622173"/>
                  </a:cubicBezTo>
                  <a:cubicBezTo>
                    <a:pt x="1758378" y="687552"/>
                    <a:pt x="1757109" y="766750"/>
                    <a:pt x="1757502" y="842073"/>
                  </a:cubicBezTo>
                  <a:cubicBezTo>
                    <a:pt x="1759534" y="1233957"/>
                    <a:pt x="1780058" y="1625740"/>
                    <a:pt x="1818983" y="2015693"/>
                  </a:cubicBezTo>
                  <a:cubicBezTo>
                    <a:pt x="1449007" y="1947278"/>
                    <a:pt x="1014336" y="1957108"/>
                    <a:pt x="640639" y="2000758"/>
                  </a:cubicBezTo>
                  <a:cubicBezTo>
                    <a:pt x="609435" y="2004403"/>
                    <a:pt x="576568" y="2009127"/>
                    <a:pt x="551917" y="2028596"/>
                  </a:cubicBezTo>
                  <a:cubicBezTo>
                    <a:pt x="511404" y="2060588"/>
                    <a:pt x="507238" y="2119198"/>
                    <a:pt x="503631" y="2170684"/>
                  </a:cubicBezTo>
                  <a:cubicBezTo>
                    <a:pt x="469265" y="2660231"/>
                    <a:pt x="188201" y="3097416"/>
                    <a:pt x="81814" y="3576498"/>
                  </a:cubicBezTo>
                  <a:cubicBezTo>
                    <a:pt x="41643" y="3757397"/>
                    <a:pt x="26746" y="3942804"/>
                    <a:pt x="11951" y="4127513"/>
                  </a:cubicBezTo>
                  <a:cubicBezTo>
                    <a:pt x="5753" y="4204868"/>
                    <a:pt x="0" y="4285412"/>
                    <a:pt x="28588" y="4357548"/>
                  </a:cubicBezTo>
                  <a:cubicBezTo>
                    <a:pt x="54623" y="4423270"/>
                    <a:pt x="106756" y="4475226"/>
                    <a:pt x="162382" y="4518863"/>
                  </a:cubicBezTo>
                  <a:cubicBezTo>
                    <a:pt x="388290" y="4696054"/>
                    <a:pt x="682016" y="4761395"/>
                    <a:pt x="967816" y="4788764"/>
                  </a:cubicBezTo>
                  <a:cubicBezTo>
                    <a:pt x="1253617" y="4816133"/>
                    <a:pt x="1543584" y="4810837"/>
                    <a:pt x="1824635" y="4869510"/>
                  </a:cubicBezTo>
                  <a:cubicBezTo>
                    <a:pt x="1839506" y="5155337"/>
                    <a:pt x="1957807" y="5441087"/>
                    <a:pt x="2016290" y="5721249"/>
                  </a:cubicBezTo>
                  <a:cubicBezTo>
                    <a:pt x="2034286" y="5807469"/>
                    <a:pt x="2055013" y="5894985"/>
                    <a:pt x="2100949" y="5970130"/>
                  </a:cubicBezTo>
                  <a:cubicBezTo>
                    <a:pt x="2182762" y="6103963"/>
                    <a:pt x="2332813" y="6180125"/>
                    <a:pt x="2481606" y="6229769"/>
                  </a:cubicBezTo>
                  <a:cubicBezTo>
                    <a:pt x="2850338" y="6352794"/>
                    <a:pt x="3247187" y="6352515"/>
                    <a:pt x="3635896" y="6350991"/>
                  </a:cubicBezTo>
                  <a:cubicBezTo>
                    <a:pt x="4094620" y="6349200"/>
                    <a:pt x="4553344" y="6347397"/>
                    <a:pt x="5012068" y="6345606"/>
                  </a:cubicBezTo>
                  <a:cubicBezTo>
                    <a:pt x="5053483" y="6345441"/>
                    <a:pt x="5097666" y="6344476"/>
                    <a:pt x="5131944" y="6321235"/>
                  </a:cubicBezTo>
                  <a:cubicBezTo>
                    <a:pt x="5169980" y="6295454"/>
                    <a:pt x="5186681" y="6248629"/>
                    <a:pt x="5200803" y="6204890"/>
                  </a:cubicBezTo>
                  <a:cubicBezTo>
                    <a:pt x="5394821" y="5603811"/>
                    <a:pt x="5494135" y="5007407"/>
                    <a:pt x="5584064" y="4382198"/>
                  </a:cubicBezTo>
                  <a:close/>
                </a:path>
              </a:pathLst>
            </a:custGeom>
            <a:blipFill>
              <a:blip r:embed="rId2"/>
              <a:stretch>
                <a:fillRect l="-38801" t="0" r="-38801" b="0"/>
              </a:stretch>
            </a:blipFill>
          </p:spPr>
        </p:sp>
      </p:grpSp>
      <p:sp>
        <p:nvSpPr>
          <p:cNvPr name="TextBox 4" id="4"/>
          <p:cNvSpPr txBox="true"/>
          <p:nvPr/>
        </p:nvSpPr>
        <p:spPr>
          <a:xfrm rot="0">
            <a:off x="-180263" y="1753378"/>
            <a:ext cx="11830713" cy="7325487"/>
          </a:xfrm>
          <a:prstGeom prst="rect">
            <a:avLst/>
          </a:prstGeom>
        </p:spPr>
        <p:txBody>
          <a:bodyPr anchor="t" rtlCol="false" tIns="0" lIns="0" bIns="0" rIns="0">
            <a:spAutoFit/>
          </a:bodyPr>
          <a:lstStyle/>
          <a:p>
            <a:pPr marL="885189" indent="-442594" lvl="1">
              <a:lnSpc>
                <a:spcPts val="5288"/>
              </a:lnSpc>
              <a:buFont typeface="Arial"/>
              <a:buChar char="•"/>
            </a:pPr>
            <a:r>
              <a:rPr lang="en-US" sz="4099" spc="-393">
                <a:solidFill>
                  <a:srgbClr val="145786"/>
                </a:solidFill>
                <a:latin typeface="Glacial Indifference"/>
              </a:rPr>
              <a:t>A robust healthcare supply chain is essential for ensuring uninterrupted patient care and safety.</a:t>
            </a:r>
          </a:p>
          <a:p>
            <a:pPr marL="885189" indent="-442594" lvl="1">
              <a:lnSpc>
                <a:spcPts val="5288"/>
              </a:lnSpc>
              <a:buFont typeface="Arial"/>
              <a:buChar char="•"/>
            </a:pPr>
            <a:r>
              <a:rPr lang="en-US" sz="4099" spc="-393">
                <a:solidFill>
                  <a:srgbClr val="145786"/>
                </a:solidFill>
                <a:latin typeface="Glacial Indifference"/>
              </a:rPr>
              <a:t>Inefficient supply chains can lead to shortages, delays, and poor response times to emergencies.</a:t>
            </a:r>
          </a:p>
          <a:p>
            <a:pPr marL="885189" indent="-442594" lvl="1">
              <a:lnSpc>
                <a:spcPts val="5288"/>
              </a:lnSpc>
              <a:buFont typeface="Arial"/>
              <a:buChar char="•"/>
            </a:pPr>
            <a:r>
              <a:rPr lang="en-US" sz="4099" spc="-393">
                <a:solidFill>
                  <a:srgbClr val="145786"/>
                </a:solidFill>
                <a:latin typeface="Glacial Indifference"/>
              </a:rPr>
              <a:t>Optimizing healthcare supply chain management enhances efficiency, reduces costs, and improves patient care.</a:t>
            </a:r>
          </a:p>
          <a:p>
            <a:pPr marL="885189" indent="-442594" lvl="1">
              <a:lnSpc>
                <a:spcPts val="5288"/>
              </a:lnSpc>
              <a:buFont typeface="Arial"/>
              <a:buChar char="•"/>
            </a:pPr>
            <a:r>
              <a:rPr lang="en-US" sz="4099" spc="-393">
                <a:solidFill>
                  <a:srgbClr val="145786"/>
                </a:solidFill>
                <a:latin typeface="Glacial Indifference"/>
              </a:rPr>
              <a:t>Streamlining the supply chain minimizes waste, mitigates shortages, and ensures timely access to critical medical resources.</a:t>
            </a:r>
          </a:p>
          <a:p>
            <a:pPr marL="885189" indent="-442594" lvl="1">
              <a:lnSpc>
                <a:spcPts val="5288"/>
              </a:lnSpc>
              <a:buFont typeface="Arial"/>
              <a:buChar char="•"/>
            </a:pPr>
            <a:r>
              <a:rPr lang="en-US" sz="4099" spc="-393">
                <a:solidFill>
                  <a:srgbClr val="145786"/>
                </a:solidFill>
                <a:latin typeface="Glacial Indifference"/>
              </a:rPr>
              <a:t>Optimization is crucial during emergencies and enables healthcare providers to adapt to evolving demands.</a:t>
            </a:r>
          </a:p>
        </p:txBody>
      </p:sp>
      <p:sp>
        <p:nvSpPr>
          <p:cNvPr name="Freeform 5" id="5"/>
          <p:cNvSpPr/>
          <p:nvPr/>
        </p:nvSpPr>
        <p:spPr>
          <a:xfrm flipH="false" flipV="false" rot="0">
            <a:off x="2640410" y="50132"/>
            <a:ext cx="2517841" cy="1023529"/>
          </a:xfrm>
          <a:custGeom>
            <a:avLst/>
            <a:gdLst/>
            <a:ahLst/>
            <a:cxnLst/>
            <a:rect r="r" b="b" t="t" l="l"/>
            <a:pathLst>
              <a:path h="1023529" w="2517841">
                <a:moveTo>
                  <a:pt x="0" y="0"/>
                </a:moveTo>
                <a:lnTo>
                  <a:pt x="2517841" y="0"/>
                </a:lnTo>
                <a:lnTo>
                  <a:pt x="2517841" y="1023529"/>
                </a:lnTo>
                <a:lnTo>
                  <a:pt x="0" y="10235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930160" y="6955750"/>
            <a:ext cx="2864975" cy="2864975"/>
          </a:xfrm>
          <a:custGeom>
            <a:avLst/>
            <a:gdLst/>
            <a:ahLst/>
            <a:cxnLst/>
            <a:rect r="r" b="b" t="t" l="l"/>
            <a:pathLst>
              <a:path h="2864975" w="2864975">
                <a:moveTo>
                  <a:pt x="0" y="0"/>
                </a:moveTo>
                <a:lnTo>
                  <a:pt x="2864975" y="0"/>
                </a:lnTo>
                <a:lnTo>
                  <a:pt x="2864975" y="2864975"/>
                </a:lnTo>
                <a:lnTo>
                  <a:pt x="0" y="28649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258772">
            <a:off x="11811048" y="7523876"/>
            <a:ext cx="2421682" cy="1345499"/>
          </a:xfrm>
          <a:custGeom>
            <a:avLst/>
            <a:gdLst/>
            <a:ahLst/>
            <a:cxnLst/>
            <a:rect r="r" b="b" t="t" l="l"/>
            <a:pathLst>
              <a:path h="1345499" w="2421682">
                <a:moveTo>
                  <a:pt x="0" y="0"/>
                </a:moveTo>
                <a:lnTo>
                  <a:pt x="2421682" y="0"/>
                </a:lnTo>
                <a:lnTo>
                  <a:pt x="2421682" y="1345499"/>
                </a:lnTo>
                <a:lnTo>
                  <a:pt x="0" y="13454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685146" y="161925"/>
            <a:ext cx="14148585" cy="911736"/>
          </a:xfrm>
          <a:prstGeom prst="rect">
            <a:avLst/>
          </a:prstGeom>
        </p:spPr>
        <p:txBody>
          <a:bodyPr anchor="t" rtlCol="false" tIns="0" lIns="0" bIns="0" rIns="0">
            <a:spAutoFit/>
          </a:bodyPr>
          <a:lstStyle/>
          <a:p>
            <a:pPr algn="ctr" marL="0" indent="0" lvl="0">
              <a:lnSpc>
                <a:spcPts val="6816"/>
              </a:lnSpc>
            </a:pPr>
            <a:r>
              <a:rPr lang="en-US" sz="7100" spc="-681">
                <a:solidFill>
                  <a:srgbClr val="156669"/>
                </a:solidFill>
                <a:latin typeface="Cy Grotesk Key Bold"/>
              </a:rPr>
              <a:t>Methodology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78619" y="1424233"/>
            <a:ext cx="13008432" cy="7992237"/>
          </a:xfrm>
          <a:prstGeom prst="rect">
            <a:avLst/>
          </a:prstGeom>
        </p:spPr>
        <p:txBody>
          <a:bodyPr anchor="t" rtlCol="false" tIns="0" lIns="0" bIns="0" rIns="0">
            <a:spAutoFit/>
          </a:bodyPr>
          <a:lstStyle/>
          <a:p>
            <a:pPr marL="885189" indent="-442594" lvl="1">
              <a:lnSpc>
                <a:spcPts val="5288"/>
              </a:lnSpc>
              <a:buFont typeface="Arial"/>
              <a:buChar char="•"/>
            </a:pPr>
            <a:r>
              <a:rPr lang="en-US" sz="4099" spc="-393">
                <a:solidFill>
                  <a:srgbClr val="145786"/>
                </a:solidFill>
                <a:latin typeface="Glacial Indifference"/>
              </a:rPr>
              <a:t>The unified demand approach involves hospitals placing one collective order for a specific product, leveraging the associated economic benefits.</a:t>
            </a:r>
          </a:p>
          <a:p>
            <a:pPr marL="885189" indent="-442594" lvl="1">
              <a:lnSpc>
                <a:spcPts val="5288"/>
              </a:lnSpc>
              <a:buFont typeface="Arial"/>
              <a:buChar char="•"/>
            </a:pPr>
            <a:r>
              <a:rPr lang="en-US" sz="4099" spc="-393">
                <a:solidFill>
                  <a:srgbClr val="145786"/>
                </a:solidFill>
                <a:latin typeface="Glacial Indifference"/>
              </a:rPr>
              <a:t>Each product is analyzed independently, and a model is developed to optimize the procurement process for each.</a:t>
            </a:r>
          </a:p>
          <a:p>
            <a:pPr marL="885189" indent="-442594" lvl="1">
              <a:lnSpc>
                <a:spcPts val="5288"/>
              </a:lnSpc>
              <a:buFont typeface="Arial"/>
              <a:buChar char="•"/>
            </a:pPr>
            <a:r>
              <a:rPr lang="en-US" sz="4099" spc="-393">
                <a:solidFill>
                  <a:srgbClr val="145786"/>
                </a:solidFill>
                <a:latin typeface="Glacial Indifference"/>
              </a:rPr>
              <a:t>For a given product, a single provider and distribution center are considered, assuming a certain degree of locality within the region.</a:t>
            </a:r>
          </a:p>
          <a:p>
            <a:pPr marL="885189" indent="-442594" lvl="1">
              <a:lnSpc>
                <a:spcPts val="5288"/>
              </a:lnSpc>
              <a:buFont typeface="Arial"/>
              <a:buChar char="•"/>
            </a:pPr>
            <a:r>
              <a:rPr lang="en-US" sz="4099" spc="-393">
                <a:solidFill>
                  <a:srgbClr val="145786"/>
                </a:solidFill>
                <a:latin typeface="Glacial Indifference"/>
              </a:rPr>
              <a:t>The objective is to minimize costs while adhering to environmental and resilience constraints.</a:t>
            </a:r>
          </a:p>
          <a:p>
            <a:pPr marL="885189" indent="-442594" lvl="1">
              <a:lnSpc>
                <a:spcPts val="5288"/>
              </a:lnSpc>
              <a:buFont typeface="Arial"/>
              <a:buChar char="•"/>
            </a:pPr>
            <a:r>
              <a:rPr lang="en-US" sz="4099" spc="-393">
                <a:solidFill>
                  <a:srgbClr val="145786"/>
                </a:solidFill>
                <a:latin typeface="Glacial Indifference"/>
              </a:rPr>
              <a:t>Environmental impact is quantified based on the number of orders, and order decisions are made to ensure robust demand fulfillment within budget and storage limitations.</a:t>
            </a:r>
          </a:p>
        </p:txBody>
      </p:sp>
      <p:sp>
        <p:nvSpPr>
          <p:cNvPr name="Freeform 3" id="3"/>
          <p:cNvSpPr/>
          <p:nvPr/>
        </p:nvSpPr>
        <p:spPr>
          <a:xfrm flipH="false" flipV="false" rot="0">
            <a:off x="4298530" y="167046"/>
            <a:ext cx="1086379" cy="1086379"/>
          </a:xfrm>
          <a:custGeom>
            <a:avLst/>
            <a:gdLst/>
            <a:ahLst/>
            <a:cxnLst/>
            <a:rect r="r" b="b" t="t" l="l"/>
            <a:pathLst>
              <a:path h="1086379" w="1086379">
                <a:moveTo>
                  <a:pt x="0" y="0"/>
                </a:moveTo>
                <a:lnTo>
                  <a:pt x="1086378" y="0"/>
                </a:lnTo>
                <a:lnTo>
                  <a:pt x="1086378" y="1086378"/>
                </a:lnTo>
                <a:lnTo>
                  <a:pt x="0" y="1086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396601" y="5858320"/>
            <a:ext cx="4874261" cy="4556375"/>
          </a:xfrm>
          <a:custGeom>
            <a:avLst/>
            <a:gdLst/>
            <a:ahLst/>
            <a:cxnLst/>
            <a:rect r="r" b="b" t="t" l="l"/>
            <a:pathLst>
              <a:path h="4556375" w="4874261">
                <a:moveTo>
                  <a:pt x="0" y="0"/>
                </a:moveTo>
                <a:lnTo>
                  <a:pt x="4874261" y="0"/>
                </a:lnTo>
                <a:lnTo>
                  <a:pt x="4874261" y="4556375"/>
                </a:lnTo>
                <a:lnTo>
                  <a:pt x="0" y="4556375"/>
                </a:lnTo>
                <a:lnTo>
                  <a:pt x="0" y="0"/>
                </a:lnTo>
                <a:close/>
              </a:path>
            </a:pathLst>
          </a:custGeom>
          <a:blipFill>
            <a:blip r:embed="rId4"/>
            <a:stretch>
              <a:fillRect l="0" t="0" r="0" b="0"/>
            </a:stretch>
          </a:blipFill>
        </p:spPr>
      </p:sp>
      <p:sp>
        <p:nvSpPr>
          <p:cNvPr name="Freeform 5" id="5"/>
          <p:cNvSpPr/>
          <p:nvPr/>
        </p:nvSpPr>
        <p:spPr>
          <a:xfrm flipH="false" flipV="false" rot="0">
            <a:off x="12818067" y="4881071"/>
            <a:ext cx="1483514" cy="1342580"/>
          </a:xfrm>
          <a:custGeom>
            <a:avLst/>
            <a:gdLst/>
            <a:ahLst/>
            <a:cxnLst/>
            <a:rect r="r" b="b" t="t" l="l"/>
            <a:pathLst>
              <a:path h="1342580" w="1483514">
                <a:moveTo>
                  <a:pt x="0" y="0"/>
                </a:moveTo>
                <a:lnTo>
                  <a:pt x="1483514" y="0"/>
                </a:lnTo>
                <a:lnTo>
                  <a:pt x="1483514" y="1342580"/>
                </a:lnTo>
                <a:lnTo>
                  <a:pt x="0" y="1342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389120" y="4655152"/>
            <a:ext cx="1740360" cy="1568499"/>
          </a:xfrm>
          <a:custGeom>
            <a:avLst/>
            <a:gdLst/>
            <a:ahLst/>
            <a:cxnLst/>
            <a:rect r="r" b="b" t="t" l="l"/>
            <a:pathLst>
              <a:path h="1568499" w="1740360">
                <a:moveTo>
                  <a:pt x="0" y="0"/>
                </a:moveTo>
                <a:lnTo>
                  <a:pt x="1740360" y="0"/>
                </a:lnTo>
                <a:lnTo>
                  <a:pt x="1740360" y="1568499"/>
                </a:lnTo>
                <a:lnTo>
                  <a:pt x="0" y="15684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681345" y="4951436"/>
            <a:ext cx="1328012" cy="1201851"/>
          </a:xfrm>
          <a:custGeom>
            <a:avLst/>
            <a:gdLst/>
            <a:ahLst/>
            <a:cxnLst/>
            <a:rect r="r" b="b" t="t" l="l"/>
            <a:pathLst>
              <a:path h="1201851" w="1328012">
                <a:moveTo>
                  <a:pt x="0" y="0"/>
                </a:moveTo>
                <a:lnTo>
                  <a:pt x="1328011" y="0"/>
                </a:lnTo>
                <a:lnTo>
                  <a:pt x="1328011" y="1201850"/>
                </a:lnTo>
                <a:lnTo>
                  <a:pt x="0" y="12018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681345" y="2479214"/>
            <a:ext cx="1585595" cy="1648539"/>
          </a:xfrm>
          <a:custGeom>
            <a:avLst/>
            <a:gdLst/>
            <a:ahLst/>
            <a:cxnLst/>
            <a:rect r="r" b="b" t="t" l="l"/>
            <a:pathLst>
              <a:path h="1648539" w="1585595">
                <a:moveTo>
                  <a:pt x="0" y="0"/>
                </a:moveTo>
                <a:lnTo>
                  <a:pt x="1585595" y="0"/>
                </a:lnTo>
                <a:lnTo>
                  <a:pt x="1585595" y="1648539"/>
                </a:lnTo>
                <a:lnTo>
                  <a:pt x="0" y="16485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9" id="9"/>
          <p:cNvSpPr/>
          <p:nvPr/>
        </p:nvSpPr>
        <p:spPr>
          <a:xfrm flipV="true">
            <a:off x="13740382" y="4091600"/>
            <a:ext cx="495915" cy="623740"/>
          </a:xfrm>
          <a:prstGeom prst="line">
            <a:avLst/>
          </a:prstGeom>
          <a:ln cap="flat" w="38100">
            <a:solidFill>
              <a:srgbClr val="000000"/>
            </a:solidFill>
            <a:prstDash val="solid"/>
            <a:headEnd type="none" len="sm" w="sm"/>
            <a:tailEnd type="arrow" len="sm" w="med"/>
          </a:ln>
        </p:spPr>
      </p:sp>
      <p:sp>
        <p:nvSpPr>
          <p:cNvPr name="AutoShape 10" id="10"/>
          <p:cNvSpPr/>
          <p:nvPr/>
        </p:nvSpPr>
        <p:spPr>
          <a:xfrm flipH="true" flipV="true">
            <a:off x="16404118" y="4016035"/>
            <a:ext cx="491313" cy="627371"/>
          </a:xfrm>
          <a:prstGeom prst="line">
            <a:avLst/>
          </a:prstGeom>
          <a:ln cap="flat" w="38100">
            <a:solidFill>
              <a:srgbClr val="000000"/>
            </a:solidFill>
            <a:prstDash val="solid"/>
            <a:headEnd type="none" len="sm" w="sm"/>
            <a:tailEnd type="arrow" len="sm" w="med"/>
          </a:ln>
        </p:spPr>
      </p:sp>
      <p:sp>
        <p:nvSpPr>
          <p:cNvPr name="AutoShape 11" id="11"/>
          <p:cNvSpPr/>
          <p:nvPr/>
        </p:nvSpPr>
        <p:spPr>
          <a:xfrm flipV="true">
            <a:off x="15326301" y="4254973"/>
            <a:ext cx="0" cy="460367"/>
          </a:xfrm>
          <a:prstGeom prst="line">
            <a:avLst/>
          </a:prstGeom>
          <a:ln cap="flat" w="38100">
            <a:solidFill>
              <a:srgbClr val="000000"/>
            </a:solidFill>
            <a:prstDash val="solid"/>
            <a:headEnd type="none" len="sm" w="sm"/>
            <a:tailEnd type="arrow" len="sm" w="med"/>
          </a:ln>
        </p:spPr>
      </p:sp>
      <p:sp>
        <p:nvSpPr>
          <p:cNvPr name="Freeform 12" id="12"/>
          <p:cNvSpPr/>
          <p:nvPr/>
        </p:nvSpPr>
        <p:spPr>
          <a:xfrm flipH="false" flipV="false" rot="0">
            <a:off x="16087562" y="816970"/>
            <a:ext cx="2041918" cy="1138369"/>
          </a:xfrm>
          <a:custGeom>
            <a:avLst/>
            <a:gdLst/>
            <a:ahLst/>
            <a:cxnLst/>
            <a:rect r="r" b="b" t="t" l="l"/>
            <a:pathLst>
              <a:path h="1138369" w="2041918">
                <a:moveTo>
                  <a:pt x="0" y="0"/>
                </a:moveTo>
                <a:lnTo>
                  <a:pt x="2041918" y="0"/>
                </a:lnTo>
                <a:lnTo>
                  <a:pt x="2041918" y="1138369"/>
                </a:lnTo>
                <a:lnTo>
                  <a:pt x="0" y="11383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2206778">
            <a:off x="16009356" y="2485688"/>
            <a:ext cx="1127263" cy="318452"/>
          </a:xfrm>
          <a:custGeom>
            <a:avLst/>
            <a:gdLst/>
            <a:ahLst/>
            <a:cxnLst/>
            <a:rect r="r" b="b" t="t" l="l"/>
            <a:pathLst>
              <a:path h="318452" w="1127263">
                <a:moveTo>
                  <a:pt x="0" y="0"/>
                </a:moveTo>
                <a:lnTo>
                  <a:pt x="1127263" y="0"/>
                </a:lnTo>
                <a:lnTo>
                  <a:pt x="1127263" y="318452"/>
                </a:lnTo>
                <a:lnTo>
                  <a:pt x="0" y="3184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12818067" y="666338"/>
            <a:ext cx="1522102" cy="1214914"/>
          </a:xfrm>
          <a:custGeom>
            <a:avLst/>
            <a:gdLst/>
            <a:ahLst/>
            <a:cxnLst/>
            <a:rect r="r" b="b" t="t" l="l"/>
            <a:pathLst>
              <a:path h="1214914" w="1522102">
                <a:moveTo>
                  <a:pt x="0" y="0"/>
                </a:moveTo>
                <a:lnTo>
                  <a:pt x="1522102" y="0"/>
                </a:lnTo>
                <a:lnTo>
                  <a:pt x="1522102" y="1214914"/>
                </a:lnTo>
                <a:lnTo>
                  <a:pt x="0" y="12149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10564391">
            <a:off x="14681345" y="1094544"/>
            <a:ext cx="1185131" cy="358502"/>
          </a:xfrm>
          <a:custGeom>
            <a:avLst/>
            <a:gdLst/>
            <a:ahLst/>
            <a:cxnLst/>
            <a:rect r="r" b="b" t="t" l="l"/>
            <a:pathLst>
              <a:path h="358502" w="1185131">
                <a:moveTo>
                  <a:pt x="0" y="0"/>
                </a:moveTo>
                <a:lnTo>
                  <a:pt x="1185131" y="0"/>
                </a:lnTo>
                <a:lnTo>
                  <a:pt x="1185131" y="358502"/>
                </a:lnTo>
                <a:lnTo>
                  <a:pt x="0" y="35850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6" id="16"/>
          <p:cNvSpPr txBox="true"/>
          <p:nvPr/>
        </p:nvSpPr>
        <p:spPr>
          <a:xfrm rot="0">
            <a:off x="1685146" y="161925"/>
            <a:ext cx="14148585" cy="911736"/>
          </a:xfrm>
          <a:prstGeom prst="rect">
            <a:avLst/>
          </a:prstGeom>
        </p:spPr>
        <p:txBody>
          <a:bodyPr anchor="t" rtlCol="false" tIns="0" lIns="0" bIns="0" rIns="0">
            <a:spAutoFit/>
          </a:bodyPr>
          <a:lstStyle/>
          <a:p>
            <a:pPr algn="ctr" marL="0" indent="0" lvl="0">
              <a:lnSpc>
                <a:spcPts val="6816"/>
              </a:lnSpc>
            </a:pPr>
            <a:r>
              <a:rPr lang="en-US" sz="7100" spc="-681">
                <a:solidFill>
                  <a:srgbClr val="156669"/>
                </a:solidFill>
                <a:latin typeface="Cy Grotesk Key Bold"/>
              </a:rPr>
              <a:t>Approach</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6581656" y="895350"/>
            <a:ext cx="5124688" cy="1210298"/>
          </a:xfrm>
          <a:prstGeom prst="rect">
            <a:avLst/>
          </a:prstGeom>
        </p:spPr>
        <p:txBody>
          <a:bodyPr anchor="t" rtlCol="false" tIns="0" lIns="0" bIns="0" rIns="0">
            <a:spAutoFit/>
          </a:bodyPr>
          <a:lstStyle/>
          <a:p>
            <a:pPr algn="ctr">
              <a:lnSpc>
                <a:spcPts val="9940"/>
              </a:lnSpc>
            </a:pPr>
            <a:r>
              <a:rPr lang="en-US" sz="7100">
                <a:solidFill>
                  <a:srgbClr val="156669"/>
                </a:solidFill>
                <a:latin typeface="Cy Grotesk Key Bold"/>
              </a:rPr>
              <a:t>Tools used</a:t>
            </a:r>
          </a:p>
        </p:txBody>
      </p:sp>
      <p:sp>
        <p:nvSpPr>
          <p:cNvPr name="TextBox 3" id="3"/>
          <p:cNvSpPr txBox="true"/>
          <p:nvPr/>
        </p:nvSpPr>
        <p:spPr>
          <a:xfrm rot="0">
            <a:off x="1028700" y="2771775"/>
            <a:ext cx="15980270" cy="6938703"/>
          </a:xfrm>
          <a:prstGeom prst="rect">
            <a:avLst/>
          </a:prstGeom>
        </p:spPr>
        <p:txBody>
          <a:bodyPr anchor="t" rtlCol="false" tIns="0" lIns="0" bIns="0" rIns="0">
            <a:spAutoFit/>
          </a:bodyPr>
          <a:lstStyle/>
          <a:p>
            <a:pPr marL="852308" indent="-426154" lvl="1">
              <a:lnSpc>
                <a:spcPts val="5526"/>
              </a:lnSpc>
              <a:buFont typeface="Arial"/>
              <a:buChar char="•"/>
            </a:pPr>
            <a:r>
              <a:rPr lang="en-US" sz="3947" spc="-378">
                <a:solidFill>
                  <a:srgbClr val="145786"/>
                </a:solidFill>
                <a:latin typeface="Cy Grotesk Key"/>
              </a:rPr>
              <a:t>Supply Chain Management Software: Implementing robust supply chain management software can help optimize inventory levels, track shipments, manage supplier relationships, and enable real-time visibility into the supply chain.</a:t>
            </a:r>
          </a:p>
          <a:p>
            <a:pPr marL="852308" indent="-426154" lvl="1">
              <a:lnSpc>
                <a:spcPts val="5526"/>
              </a:lnSpc>
              <a:buFont typeface="Arial"/>
              <a:buChar char="•"/>
            </a:pPr>
            <a:r>
              <a:rPr lang="en-US" sz="3947" spc="-378">
                <a:solidFill>
                  <a:srgbClr val="145786"/>
                </a:solidFill>
                <a:latin typeface="Cy Grotesk Key"/>
              </a:rPr>
              <a:t>Risk Management Tools: Utilize risk management tools to identify, assess, and mitigate risks within the supply chain, including disruptions caused by natural disasters, geopolitical issues, or pandemics.</a:t>
            </a:r>
          </a:p>
          <a:p>
            <a:pPr marL="852308" indent="-426154" lvl="1">
              <a:lnSpc>
                <a:spcPts val="5526"/>
              </a:lnSpc>
              <a:buFont typeface="Arial"/>
              <a:buChar char="•"/>
            </a:pPr>
            <a:r>
              <a:rPr lang="en-US" sz="3947" spc="-378">
                <a:solidFill>
                  <a:srgbClr val="145786"/>
                </a:solidFill>
                <a:latin typeface="Cy Grotesk Key"/>
              </a:rPr>
              <a:t>Data Analytics Platforms: Utilize data analytics platforms to analyze historical data, forecast demand, identify trends, and optimize supply chain processes for greater resilience and efficiency.</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3060076" y="356876"/>
            <a:ext cx="11214259" cy="1210298"/>
          </a:xfrm>
          <a:prstGeom prst="rect">
            <a:avLst/>
          </a:prstGeom>
        </p:spPr>
        <p:txBody>
          <a:bodyPr anchor="t" rtlCol="false" tIns="0" lIns="0" bIns="0" rIns="0">
            <a:spAutoFit/>
          </a:bodyPr>
          <a:lstStyle/>
          <a:p>
            <a:pPr algn="ctr">
              <a:lnSpc>
                <a:spcPts val="9940"/>
              </a:lnSpc>
            </a:pPr>
            <a:r>
              <a:rPr lang="en-US" sz="7100">
                <a:solidFill>
                  <a:srgbClr val="156669"/>
                </a:solidFill>
                <a:latin typeface="Cy Grotesk Key Bold"/>
              </a:rPr>
              <a:t>Implementation Details</a:t>
            </a:r>
          </a:p>
        </p:txBody>
      </p:sp>
      <p:sp>
        <p:nvSpPr>
          <p:cNvPr name="TextBox 3" id="3"/>
          <p:cNvSpPr txBox="true"/>
          <p:nvPr/>
        </p:nvSpPr>
        <p:spPr>
          <a:xfrm rot="0">
            <a:off x="822688" y="1745796"/>
            <a:ext cx="16642624" cy="8907056"/>
          </a:xfrm>
          <a:prstGeom prst="rect">
            <a:avLst/>
          </a:prstGeom>
        </p:spPr>
        <p:txBody>
          <a:bodyPr anchor="t" rtlCol="false" tIns="0" lIns="0" bIns="0" rIns="0">
            <a:spAutoFit/>
          </a:bodyPr>
          <a:lstStyle/>
          <a:p>
            <a:pPr>
              <a:lnSpc>
                <a:spcPts val="4134"/>
              </a:lnSpc>
              <a:spcBef>
                <a:spcPct val="0"/>
              </a:spcBef>
            </a:pPr>
            <a:r>
              <a:rPr lang="en-US" sz="2953" spc="-283">
                <a:solidFill>
                  <a:srgbClr val="145786"/>
                </a:solidFill>
                <a:latin typeface="Cy Grotesk Key Bold"/>
              </a:rPr>
              <a:t>Data Exploration:</a:t>
            </a:r>
          </a:p>
          <a:p>
            <a:pPr>
              <a:lnSpc>
                <a:spcPts val="4134"/>
              </a:lnSpc>
              <a:spcBef>
                <a:spcPct val="0"/>
              </a:spcBef>
            </a:pPr>
            <a:r>
              <a:rPr lang="en-US" sz="2953" spc="-283">
                <a:solidFill>
                  <a:srgbClr val="145786"/>
                </a:solidFill>
                <a:latin typeface="Cy Grotesk Key"/>
                <a:ea typeface="Cy Grotesk Key"/>
              </a:rPr>
              <a:t>● Identify and collect relevant datasets related to medical product storage and</a:t>
            </a:r>
          </a:p>
          <a:p>
            <a:pPr>
              <a:lnSpc>
                <a:spcPts val="4134"/>
              </a:lnSpc>
              <a:spcBef>
                <a:spcPct val="0"/>
              </a:spcBef>
            </a:pPr>
            <a:r>
              <a:rPr lang="en-US" sz="2953" spc="-283">
                <a:solidFill>
                  <a:srgbClr val="145786"/>
                </a:solidFill>
                <a:latin typeface="Cy Grotesk Key"/>
              </a:rPr>
              <a:t>distribution.</a:t>
            </a:r>
          </a:p>
          <a:p>
            <a:pPr>
              <a:lnSpc>
                <a:spcPts val="4134"/>
              </a:lnSpc>
              <a:spcBef>
                <a:spcPct val="0"/>
              </a:spcBef>
            </a:pPr>
            <a:r>
              <a:rPr lang="en-US" sz="2953" spc="-283">
                <a:solidFill>
                  <a:srgbClr val="145786"/>
                </a:solidFill>
                <a:latin typeface="Cy Grotesk Key"/>
                <a:ea typeface="Cy Grotesk Key"/>
              </a:rPr>
              <a:t>● Explore the datasets to understand their structure, variables, and relationships.</a:t>
            </a:r>
          </a:p>
          <a:p>
            <a:pPr>
              <a:lnSpc>
                <a:spcPts val="4134"/>
              </a:lnSpc>
              <a:spcBef>
                <a:spcPct val="0"/>
              </a:spcBef>
            </a:pPr>
            <a:r>
              <a:rPr lang="en-US" sz="2953" spc="-283">
                <a:solidFill>
                  <a:srgbClr val="145786"/>
                </a:solidFill>
                <a:latin typeface="Cy Grotesk Key"/>
                <a:ea typeface="Cy Grotesk Key"/>
              </a:rPr>
              <a:t>● Conduct initial descriptive statistics, such as summary statistics, histograms, and</a:t>
            </a:r>
          </a:p>
          <a:p>
            <a:pPr>
              <a:lnSpc>
                <a:spcPts val="4134"/>
              </a:lnSpc>
              <a:spcBef>
                <a:spcPct val="0"/>
              </a:spcBef>
            </a:pPr>
            <a:r>
              <a:rPr lang="en-US" sz="2953" spc="-283">
                <a:solidFill>
                  <a:srgbClr val="145786"/>
                </a:solidFill>
                <a:latin typeface="Cy Grotesk Key"/>
              </a:rPr>
              <a:t>correlation analysis, to gain insights into the data distribution and patterns.</a:t>
            </a:r>
          </a:p>
          <a:p>
            <a:pPr>
              <a:lnSpc>
                <a:spcPts val="4134"/>
              </a:lnSpc>
              <a:spcBef>
                <a:spcPct val="0"/>
              </a:spcBef>
            </a:pPr>
            <a:r>
              <a:rPr lang="en-US" sz="2953" spc="-283">
                <a:solidFill>
                  <a:srgbClr val="145786"/>
                </a:solidFill>
                <a:latin typeface="Cy Grotesk Key"/>
              </a:rPr>
              <a:t>2</a:t>
            </a:r>
            <a:r>
              <a:rPr lang="en-US" sz="2953" spc="-283">
                <a:solidFill>
                  <a:srgbClr val="145786"/>
                </a:solidFill>
                <a:latin typeface="Cy Grotesk Key Bold"/>
              </a:rPr>
              <a:t>. Data Insight:</a:t>
            </a:r>
          </a:p>
          <a:p>
            <a:pPr>
              <a:lnSpc>
                <a:spcPts val="4134"/>
              </a:lnSpc>
              <a:spcBef>
                <a:spcPct val="0"/>
              </a:spcBef>
            </a:pPr>
            <a:r>
              <a:rPr lang="en-US" sz="2953" spc="-283">
                <a:solidFill>
                  <a:srgbClr val="145786"/>
                </a:solidFill>
                <a:latin typeface="Cy Grotesk Key"/>
                <a:ea typeface="Cy Grotesk Key"/>
              </a:rPr>
              <a:t>● Perform in-depth analysis to uncover meaningful insights and trends within the data.</a:t>
            </a:r>
          </a:p>
          <a:p>
            <a:pPr>
              <a:lnSpc>
                <a:spcPts val="4134"/>
              </a:lnSpc>
              <a:spcBef>
                <a:spcPct val="0"/>
              </a:spcBef>
            </a:pPr>
            <a:r>
              <a:rPr lang="en-US" sz="2953" spc="-283">
                <a:solidFill>
                  <a:srgbClr val="145786"/>
                </a:solidFill>
                <a:latin typeface="Cy Grotesk Key"/>
                <a:ea typeface="Cy Grotesk Key"/>
              </a:rPr>
              <a:t>● Utilize visualization techniques, such as scatter plots, line charts, and heatmaps, to</a:t>
            </a:r>
          </a:p>
          <a:p>
            <a:pPr>
              <a:lnSpc>
                <a:spcPts val="4134"/>
              </a:lnSpc>
              <a:spcBef>
                <a:spcPct val="0"/>
              </a:spcBef>
            </a:pPr>
            <a:r>
              <a:rPr lang="en-US" sz="2953" spc="-283">
                <a:solidFill>
                  <a:srgbClr val="145786"/>
                </a:solidFill>
                <a:latin typeface="Cy Grotesk Key"/>
              </a:rPr>
              <a:t>visualize relationships and patterns in the data.</a:t>
            </a:r>
          </a:p>
          <a:p>
            <a:pPr>
              <a:lnSpc>
                <a:spcPts val="4134"/>
              </a:lnSpc>
              <a:spcBef>
                <a:spcPct val="0"/>
              </a:spcBef>
            </a:pPr>
            <a:r>
              <a:rPr lang="en-US" sz="2953" spc="-283">
                <a:solidFill>
                  <a:srgbClr val="145786"/>
                </a:solidFill>
                <a:latin typeface="Cy Grotesk Key"/>
                <a:ea typeface="Cy Grotesk Key"/>
              </a:rPr>
              <a:t>● Identify key factors influencing medical product demand, inventory levels, and</a:t>
            </a:r>
          </a:p>
          <a:p>
            <a:pPr>
              <a:lnSpc>
                <a:spcPts val="4134"/>
              </a:lnSpc>
              <a:spcBef>
                <a:spcPct val="0"/>
              </a:spcBef>
            </a:pPr>
            <a:r>
              <a:rPr lang="en-US" sz="2953" spc="-283">
                <a:solidFill>
                  <a:srgbClr val="145786"/>
                </a:solidFill>
                <a:latin typeface="Cy Grotesk Key"/>
              </a:rPr>
              <a:t>distribution processes.</a:t>
            </a:r>
          </a:p>
          <a:p>
            <a:pPr>
              <a:lnSpc>
                <a:spcPts val="4274"/>
              </a:lnSpc>
              <a:spcBef>
                <a:spcPct val="0"/>
              </a:spcBef>
            </a:pPr>
            <a:r>
              <a:rPr lang="en-US" sz="3053" spc="-293">
                <a:solidFill>
                  <a:srgbClr val="145786"/>
                </a:solidFill>
                <a:latin typeface="Cy Grotesk Key"/>
              </a:rPr>
              <a:t>3. </a:t>
            </a:r>
            <a:r>
              <a:rPr lang="en-US" sz="3053" spc="-293">
                <a:solidFill>
                  <a:srgbClr val="145786"/>
                </a:solidFill>
                <a:latin typeface="Cy Grotesk Key Bold"/>
              </a:rPr>
              <a:t>Data Cleaning:</a:t>
            </a:r>
          </a:p>
          <a:p>
            <a:pPr>
              <a:lnSpc>
                <a:spcPts val="4134"/>
              </a:lnSpc>
              <a:spcBef>
                <a:spcPct val="0"/>
              </a:spcBef>
            </a:pPr>
            <a:r>
              <a:rPr lang="en-US" sz="2953" spc="-283">
                <a:solidFill>
                  <a:srgbClr val="145786"/>
                </a:solidFill>
                <a:latin typeface="Cy Grotesk Key"/>
                <a:ea typeface="Cy Grotesk Key"/>
              </a:rPr>
              <a:t>● Identify and address missing values, outliers, and inconsistencies in the data.</a:t>
            </a:r>
          </a:p>
          <a:p>
            <a:pPr>
              <a:lnSpc>
                <a:spcPts val="4134"/>
              </a:lnSpc>
              <a:spcBef>
                <a:spcPct val="0"/>
              </a:spcBef>
            </a:pPr>
            <a:r>
              <a:rPr lang="en-US" sz="2953" spc="-283">
                <a:solidFill>
                  <a:srgbClr val="145786"/>
                </a:solidFill>
                <a:latin typeface="Cy Grotesk Key"/>
                <a:ea typeface="Cy Grotesk Key"/>
              </a:rPr>
              <a:t>● Impute missing values using appropriate techniques, such as mean imputation or</a:t>
            </a:r>
          </a:p>
          <a:p>
            <a:pPr>
              <a:lnSpc>
                <a:spcPts val="4134"/>
              </a:lnSpc>
              <a:spcBef>
                <a:spcPct val="0"/>
              </a:spcBef>
            </a:pPr>
            <a:r>
              <a:rPr lang="en-US" sz="2953" spc="-283">
                <a:solidFill>
                  <a:srgbClr val="145786"/>
                </a:solidFill>
                <a:latin typeface="Cy Grotesk Key"/>
              </a:rPr>
              <a:t>interpolation.</a:t>
            </a:r>
          </a:p>
          <a:p>
            <a:pPr>
              <a:lnSpc>
                <a:spcPts val="4134"/>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509838" y="469579"/>
            <a:ext cx="2679551" cy="1631177"/>
          </a:xfrm>
          <a:custGeom>
            <a:avLst/>
            <a:gdLst/>
            <a:ahLst/>
            <a:cxnLst/>
            <a:rect r="r" b="b" t="t" l="l"/>
            <a:pathLst>
              <a:path h="1631177" w="2679551">
                <a:moveTo>
                  <a:pt x="0" y="0"/>
                </a:moveTo>
                <a:lnTo>
                  <a:pt x="2679551" y="0"/>
                </a:lnTo>
                <a:lnTo>
                  <a:pt x="2679551" y="1631177"/>
                </a:lnTo>
                <a:lnTo>
                  <a:pt x="0" y="1631177"/>
                </a:lnTo>
                <a:lnTo>
                  <a:pt x="0" y="0"/>
                </a:lnTo>
                <a:close/>
              </a:path>
            </a:pathLst>
          </a:custGeom>
          <a:blipFill>
            <a:blip r:embed="rId2"/>
            <a:stretch>
              <a:fillRect l="0" t="0" r="0" b="0"/>
            </a:stretch>
          </a:blipFill>
        </p:spPr>
      </p:sp>
      <p:sp>
        <p:nvSpPr>
          <p:cNvPr name="Freeform 3" id="3"/>
          <p:cNvSpPr/>
          <p:nvPr/>
        </p:nvSpPr>
        <p:spPr>
          <a:xfrm flipH="false" flipV="false" rot="0">
            <a:off x="7981889" y="8805589"/>
            <a:ext cx="1843528" cy="1739830"/>
          </a:xfrm>
          <a:custGeom>
            <a:avLst/>
            <a:gdLst/>
            <a:ahLst/>
            <a:cxnLst/>
            <a:rect r="r" b="b" t="t" l="l"/>
            <a:pathLst>
              <a:path h="1739830" w="1843528">
                <a:moveTo>
                  <a:pt x="0" y="0"/>
                </a:moveTo>
                <a:lnTo>
                  <a:pt x="1843528" y="0"/>
                </a:lnTo>
                <a:lnTo>
                  <a:pt x="1843528" y="1739829"/>
                </a:lnTo>
                <a:lnTo>
                  <a:pt x="0" y="1739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61111" y="373432"/>
            <a:ext cx="14148585" cy="911736"/>
          </a:xfrm>
          <a:prstGeom prst="rect">
            <a:avLst/>
          </a:prstGeom>
        </p:spPr>
        <p:txBody>
          <a:bodyPr anchor="t" rtlCol="false" tIns="0" lIns="0" bIns="0" rIns="0">
            <a:spAutoFit/>
          </a:bodyPr>
          <a:lstStyle/>
          <a:p>
            <a:pPr algn="ctr" marL="0" indent="0" lvl="0">
              <a:lnSpc>
                <a:spcPts val="6816"/>
              </a:lnSpc>
            </a:pPr>
            <a:r>
              <a:rPr lang="en-US" sz="7100" spc="-681">
                <a:solidFill>
                  <a:srgbClr val="156669"/>
                </a:solidFill>
                <a:latin typeface="Cy Grotesk Key Bold"/>
              </a:rPr>
              <a:t>Our Dedicated Team </a:t>
            </a:r>
          </a:p>
        </p:txBody>
      </p:sp>
      <p:sp>
        <p:nvSpPr>
          <p:cNvPr name="TextBox 5" id="5"/>
          <p:cNvSpPr txBox="true"/>
          <p:nvPr/>
        </p:nvSpPr>
        <p:spPr>
          <a:xfrm rot="0">
            <a:off x="839399" y="3788028"/>
            <a:ext cx="5321259" cy="1430174"/>
          </a:xfrm>
          <a:prstGeom prst="rect">
            <a:avLst/>
          </a:prstGeom>
        </p:spPr>
        <p:txBody>
          <a:bodyPr anchor="t" rtlCol="false" tIns="0" lIns="0" bIns="0" rIns="0">
            <a:spAutoFit/>
          </a:bodyPr>
          <a:lstStyle/>
          <a:p>
            <a:pPr algn="ctr">
              <a:lnSpc>
                <a:spcPts val="5444"/>
              </a:lnSpc>
            </a:pPr>
            <a:r>
              <a:rPr lang="en-US" sz="5671" spc="-544">
                <a:solidFill>
                  <a:srgbClr val="3B82B4"/>
                </a:solidFill>
                <a:latin typeface="Public Sans Bold"/>
              </a:rPr>
              <a:t>Shreya Sinha</a:t>
            </a:r>
          </a:p>
          <a:p>
            <a:pPr algn="ctr" marL="0" indent="0" lvl="0">
              <a:lnSpc>
                <a:spcPts val="5444"/>
              </a:lnSpc>
            </a:pPr>
            <a:r>
              <a:rPr lang="en-US" sz="5671" spc="-544">
                <a:solidFill>
                  <a:srgbClr val="3B82B4"/>
                </a:solidFill>
                <a:latin typeface="Public Sans Bold"/>
              </a:rPr>
              <a:t>20BCE10030</a:t>
            </a:r>
          </a:p>
        </p:txBody>
      </p:sp>
      <p:sp>
        <p:nvSpPr>
          <p:cNvPr name="TextBox 6" id="6"/>
          <p:cNvSpPr txBox="true"/>
          <p:nvPr/>
        </p:nvSpPr>
        <p:spPr>
          <a:xfrm rot="0">
            <a:off x="11557361" y="3830700"/>
            <a:ext cx="5321259" cy="1385978"/>
          </a:xfrm>
          <a:prstGeom prst="rect">
            <a:avLst/>
          </a:prstGeom>
        </p:spPr>
        <p:txBody>
          <a:bodyPr anchor="t" rtlCol="false" tIns="0" lIns="0" bIns="0" rIns="0">
            <a:spAutoFit/>
          </a:bodyPr>
          <a:lstStyle/>
          <a:p>
            <a:pPr algn="ctr">
              <a:lnSpc>
                <a:spcPts val="5252"/>
              </a:lnSpc>
            </a:pPr>
            <a:r>
              <a:rPr lang="en-US" sz="5471" spc="-525">
                <a:solidFill>
                  <a:srgbClr val="3B82B4"/>
                </a:solidFill>
                <a:latin typeface="Public Sans Bold"/>
              </a:rPr>
              <a:t>Amar Kumar</a:t>
            </a:r>
          </a:p>
          <a:p>
            <a:pPr algn="ctr" marL="0" indent="0" lvl="0">
              <a:lnSpc>
                <a:spcPts val="5252"/>
              </a:lnSpc>
            </a:pPr>
            <a:r>
              <a:rPr lang="en-US" sz="5471" spc="-525">
                <a:solidFill>
                  <a:srgbClr val="3B82B4"/>
                </a:solidFill>
                <a:latin typeface="Public Sans Bold"/>
              </a:rPr>
              <a:t>20BCE10053</a:t>
            </a:r>
          </a:p>
        </p:txBody>
      </p:sp>
      <p:sp>
        <p:nvSpPr>
          <p:cNvPr name="TextBox 7" id="7"/>
          <p:cNvSpPr txBox="true"/>
          <p:nvPr/>
        </p:nvSpPr>
        <p:spPr>
          <a:xfrm rot="0">
            <a:off x="2069707" y="7664293"/>
            <a:ext cx="14148585" cy="858396"/>
          </a:xfrm>
          <a:prstGeom prst="rect">
            <a:avLst/>
          </a:prstGeom>
        </p:spPr>
        <p:txBody>
          <a:bodyPr anchor="t" rtlCol="false" tIns="0" lIns="0" bIns="0" rIns="0">
            <a:spAutoFit/>
          </a:bodyPr>
          <a:lstStyle/>
          <a:p>
            <a:pPr algn="ctr" marL="0" indent="0" lvl="0">
              <a:lnSpc>
                <a:spcPts val="6336"/>
              </a:lnSpc>
            </a:pPr>
            <a:r>
              <a:rPr lang="en-US" sz="6600" spc="-633">
                <a:solidFill>
                  <a:srgbClr val="156669"/>
                </a:solidFill>
                <a:latin typeface="Cy Grotesk Key"/>
              </a:rPr>
              <a:t>Supervisor - </a:t>
            </a:r>
            <a:r>
              <a:rPr lang="en-US" sz="6600" spc="-633">
                <a:solidFill>
                  <a:srgbClr val="3B82B4"/>
                </a:solidFill>
                <a:latin typeface="Cy Grotesk Key"/>
              </a:rPr>
              <a:t>Mr. Ajeet Singh</a:t>
            </a:r>
          </a:p>
        </p:txBody>
      </p:sp>
      <p:sp>
        <p:nvSpPr>
          <p:cNvPr name="AutoShape 8" id="8"/>
          <p:cNvSpPr/>
          <p:nvPr/>
        </p:nvSpPr>
        <p:spPr>
          <a:xfrm>
            <a:off x="0" y="6970167"/>
            <a:ext cx="18687339" cy="0"/>
          </a:xfrm>
          <a:prstGeom prst="line">
            <a:avLst/>
          </a:prstGeom>
          <a:ln cap="flat" w="38100">
            <a:solidFill>
              <a:srgbClr val="045D25"/>
            </a:solidFill>
            <a:prstDash val="sysDash"/>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876595" y="7550212"/>
            <a:ext cx="4251369" cy="498178"/>
          </a:xfrm>
          <a:custGeom>
            <a:avLst/>
            <a:gdLst/>
            <a:ahLst/>
            <a:cxnLst/>
            <a:rect r="r" b="b" t="t" l="l"/>
            <a:pathLst>
              <a:path h="498178" w="4251369">
                <a:moveTo>
                  <a:pt x="0" y="0"/>
                </a:moveTo>
                <a:lnTo>
                  <a:pt x="4251368" y="0"/>
                </a:lnTo>
                <a:lnTo>
                  <a:pt x="4251368" y="498178"/>
                </a:lnTo>
                <a:lnTo>
                  <a:pt x="0" y="498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913227" y="7550212"/>
            <a:ext cx="4251369" cy="498178"/>
          </a:xfrm>
          <a:custGeom>
            <a:avLst/>
            <a:gdLst/>
            <a:ahLst/>
            <a:cxnLst/>
            <a:rect r="r" b="b" t="t" l="l"/>
            <a:pathLst>
              <a:path h="498178" w="4251369">
                <a:moveTo>
                  <a:pt x="0" y="0"/>
                </a:moveTo>
                <a:lnTo>
                  <a:pt x="4251368" y="0"/>
                </a:lnTo>
                <a:lnTo>
                  <a:pt x="4251368" y="498178"/>
                </a:lnTo>
                <a:lnTo>
                  <a:pt x="0" y="498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262981" y="301987"/>
            <a:ext cx="870750" cy="872336"/>
          </a:xfrm>
          <a:custGeom>
            <a:avLst/>
            <a:gdLst/>
            <a:ahLst/>
            <a:cxnLst/>
            <a:rect r="r" b="b" t="t" l="l"/>
            <a:pathLst>
              <a:path h="872336" w="870750">
                <a:moveTo>
                  <a:pt x="0" y="0"/>
                </a:moveTo>
                <a:lnTo>
                  <a:pt x="870750" y="0"/>
                </a:lnTo>
                <a:lnTo>
                  <a:pt x="870750" y="872336"/>
                </a:lnTo>
                <a:lnTo>
                  <a:pt x="0" y="872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66009" y="1744002"/>
            <a:ext cx="16755982" cy="6798997"/>
          </a:xfrm>
          <a:custGeom>
            <a:avLst/>
            <a:gdLst/>
            <a:ahLst/>
            <a:cxnLst/>
            <a:rect r="r" b="b" t="t" l="l"/>
            <a:pathLst>
              <a:path h="6798997" w="16755982">
                <a:moveTo>
                  <a:pt x="0" y="0"/>
                </a:moveTo>
                <a:lnTo>
                  <a:pt x="16755982" y="0"/>
                </a:lnTo>
                <a:lnTo>
                  <a:pt x="16755982" y="6798996"/>
                </a:lnTo>
                <a:lnTo>
                  <a:pt x="0" y="6798996"/>
                </a:lnTo>
                <a:lnTo>
                  <a:pt x="0" y="0"/>
                </a:lnTo>
                <a:close/>
              </a:path>
            </a:pathLst>
          </a:custGeom>
          <a:blipFill>
            <a:blip r:embed="rId6"/>
            <a:stretch>
              <a:fillRect l="-1789" t="-692" r="-4940" b="0"/>
            </a:stretch>
          </a:blipFill>
        </p:spPr>
      </p:sp>
      <p:sp>
        <p:nvSpPr>
          <p:cNvPr name="TextBox 6" id="6"/>
          <p:cNvSpPr txBox="true"/>
          <p:nvPr/>
        </p:nvSpPr>
        <p:spPr>
          <a:xfrm rot="0">
            <a:off x="6057522" y="363250"/>
            <a:ext cx="6778700" cy="911736"/>
          </a:xfrm>
          <a:prstGeom prst="rect">
            <a:avLst/>
          </a:prstGeom>
        </p:spPr>
        <p:txBody>
          <a:bodyPr anchor="t" rtlCol="false" tIns="0" lIns="0" bIns="0" rIns="0">
            <a:spAutoFit/>
          </a:bodyPr>
          <a:lstStyle/>
          <a:p>
            <a:pPr algn="ctr" marL="0" indent="0" lvl="0">
              <a:lnSpc>
                <a:spcPts val="6816"/>
              </a:lnSpc>
            </a:pPr>
            <a:r>
              <a:rPr lang="en-US" sz="7100" spc="-681">
                <a:solidFill>
                  <a:srgbClr val="156669"/>
                </a:solidFill>
                <a:latin typeface="Cy Grotesk Key Bold"/>
              </a:rPr>
              <a:t>Dataset </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30415" y="141962"/>
            <a:ext cx="18027170" cy="10793650"/>
          </a:xfrm>
          <a:prstGeom prst="rect">
            <a:avLst/>
          </a:prstGeom>
        </p:spPr>
        <p:txBody>
          <a:bodyPr anchor="t" rtlCol="false" tIns="0" lIns="0" bIns="0" rIns="0">
            <a:spAutoFit/>
          </a:bodyPr>
          <a:lstStyle/>
          <a:p>
            <a:pPr algn="ctr">
              <a:lnSpc>
                <a:spcPts val="6389"/>
              </a:lnSpc>
              <a:spcBef>
                <a:spcPct val="0"/>
              </a:spcBef>
            </a:pPr>
            <a:r>
              <a:rPr lang="en-US" sz="4563" spc="-438">
                <a:solidFill>
                  <a:srgbClr val="145786"/>
                </a:solidFill>
                <a:latin typeface="Glacial Indifference Bold"/>
              </a:rPr>
              <a:t>Our dataset includes key columns  that are crucial for our project “MedSync” :</a:t>
            </a:r>
          </a:p>
          <a:p>
            <a:pPr>
              <a:lnSpc>
                <a:spcPts val="4009"/>
              </a:lnSpc>
              <a:spcBef>
                <a:spcPct val="0"/>
              </a:spcBef>
            </a:pPr>
          </a:p>
          <a:p>
            <a:pPr marL="791007" indent="-395503" lvl="1">
              <a:lnSpc>
                <a:spcPts val="5129"/>
              </a:lnSpc>
              <a:buFont typeface="Arial"/>
              <a:buChar char="•"/>
            </a:pPr>
            <a:r>
              <a:rPr lang="en-US" sz="3663" spc="-351">
                <a:solidFill>
                  <a:srgbClr val="145786"/>
                </a:solidFill>
                <a:latin typeface="Glacial Indifference Bold"/>
              </a:rPr>
              <a:t>P_</a:t>
            </a:r>
            <a:r>
              <a:rPr lang="en-US" sz="3663" spc="-351">
                <a:solidFill>
                  <a:srgbClr val="145786"/>
                </a:solidFill>
                <a:latin typeface="Glacial Indifference Bold"/>
              </a:rPr>
              <a:t> code</a:t>
            </a:r>
            <a:r>
              <a:rPr lang="en-US" sz="3663" spc="-351">
                <a:solidFill>
                  <a:srgbClr val="145786"/>
                </a:solidFill>
                <a:latin typeface="Glacial Indifference"/>
              </a:rPr>
              <a:t>                                    </a:t>
            </a:r>
            <a:r>
              <a:rPr lang="en-US" sz="3663" spc="-351">
                <a:solidFill>
                  <a:srgbClr val="145786"/>
                </a:solidFill>
                <a:latin typeface="Glacial Indifference Bold"/>
              </a:rPr>
              <a:t>      -   </a:t>
            </a:r>
            <a:r>
              <a:rPr lang="en-US" sz="3663" spc="-351">
                <a:solidFill>
                  <a:srgbClr val="145786"/>
                </a:solidFill>
                <a:latin typeface="Glacial Indifference"/>
              </a:rPr>
              <a:t>   Serves as a unique identifier for streamlined tracking.</a:t>
            </a:r>
          </a:p>
          <a:p>
            <a:pPr marL="791007" indent="-395503" lvl="1">
              <a:lnSpc>
                <a:spcPts val="5129"/>
              </a:lnSpc>
              <a:buFont typeface="Arial"/>
              <a:buChar char="•"/>
            </a:pPr>
            <a:r>
              <a:rPr lang="en-US" sz="3663" spc="-351">
                <a:solidFill>
                  <a:srgbClr val="145786"/>
                </a:solidFill>
                <a:latin typeface="Glacial Indifference Bold"/>
              </a:rPr>
              <a:t>PRODUCTO</a:t>
            </a:r>
            <a:r>
              <a:rPr lang="en-US" sz="3663" spc="-351">
                <a:solidFill>
                  <a:srgbClr val="145786"/>
                </a:solidFill>
                <a:latin typeface="Glacial Indifference"/>
              </a:rPr>
              <a:t>                </a:t>
            </a:r>
            <a:r>
              <a:rPr lang="en-US" sz="3663" spc="-351">
                <a:solidFill>
                  <a:srgbClr val="145786"/>
                </a:solidFill>
                <a:latin typeface="Glacial Indifference Bold"/>
              </a:rPr>
              <a:t>                   - </a:t>
            </a:r>
            <a:r>
              <a:rPr lang="en-US" sz="3663" spc="-351">
                <a:solidFill>
                  <a:srgbClr val="145786"/>
                </a:solidFill>
                <a:latin typeface="Glacial Indifference"/>
              </a:rPr>
              <a:t>    Provides detailed information for clear identification and categorization.</a:t>
            </a:r>
          </a:p>
          <a:p>
            <a:pPr marL="791007" indent="-395503" lvl="1">
              <a:lnSpc>
                <a:spcPts val="5129"/>
              </a:lnSpc>
              <a:buFont typeface="Arial"/>
              <a:buChar char="•"/>
            </a:pPr>
            <a:r>
              <a:rPr lang="en-US" sz="3663" spc="-351">
                <a:solidFill>
                  <a:srgbClr val="145786"/>
                </a:solidFill>
                <a:latin typeface="Glacial Indifference Bold"/>
              </a:rPr>
              <a:t>P_date</a:t>
            </a:r>
            <a:r>
              <a:rPr lang="en-US" sz="3663" spc="-351">
                <a:solidFill>
                  <a:srgbClr val="145786"/>
                </a:solidFill>
                <a:latin typeface="Glacial Indifference"/>
              </a:rPr>
              <a:t>                                         </a:t>
            </a:r>
            <a:r>
              <a:rPr lang="en-US" sz="3663" spc="-351">
                <a:solidFill>
                  <a:srgbClr val="145786"/>
                </a:solidFill>
                <a:latin typeface="Glacial Indifference Bold"/>
              </a:rPr>
              <a:t>  -  </a:t>
            </a:r>
            <a:r>
              <a:rPr lang="en-US" sz="3663" spc="-351">
                <a:solidFill>
                  <a:srgbClr val="145786"/>
                </a:solidFill>
                <a:latin typeface="Glacial Indifference"/>
              </a:rPr>
              <a:t>   Enables trend analysis over time, optimizing ordering schedules.</a:t>
            </a:r>
          </a:p>
          <a:p>
            <a:pPr marL="791007" indent="-395503" lvl="1">
              <a:lnSpc>
                <a:spcPts val="5129"/>
              </a:lnSpc>
              <a:buFont typeface="Arial"/>
              <a:buChar char="•"/>
            </a:pPr>
            <a:r>
              <a:rPr lang="en-US" sz="3663" spc="-351">
                <a:solidFill>
                  <a:srgbClr val="145786"/>
                </a:solidFill>
                <a:latin typeface="Glacial Indifference Bold"/>
              </a:rPr>
              <a:t>N_Order</a:t>
            </a:r>
            <a:r>
              <a:rPr lang="en-US" sz="3663" spc="-351">
                <a:solidFill>
                  <a:srgbClr val="145786"/>
                </a:solidFill>
                <a:latin typeface="Glacial Indifference"/>
              </a:rPr>
              <a:t>                                        </a:t>
            </a:r>
            <a:r>
              <a:rPr lang="en-US" sz="3663" spc="-351">
                <a:solidFill>
                  <a:srgbClr val="145786"/>
                </a:solidFill>
                <a:latin typeface="Glacial Indifference Bold"/>
              </a:rPr>
              <a:t>-</a:t>
            </a:r>
            <a:r>
              <a:rPr lang="en-US" sz="3663" spc="-351">
                <a:solidFill>
                  <a:srgbClr val="145786"/>
                </a:solidFill>
                <a:latin typeface="Glacial Indifference"/>
              </a:rPr>
              <a:t>     Offers precise order-specific details.</a:t>
            </a:r>
          </a:p>
          <a:p>
            <a:pPr marL="791007" indent="-395503" lvl="1">
              <a:lnSpc>
                <a:spcPts val="5129"/>
              </a:lnSpc>
              <a:buFont typeface="Arial"/>
              <a:buChar char="•"/>
            </a:pPr>
            <a:r>
              <a:rPr lang="en-US" sz="3663" spc="-351">
                <a:solidFill>
                  <a:srgbClr val="145786"/>
                </a:solidFill>
                <a:latin typeface="Glacial Indifference Bold"/>
              </a:rPr>
              <a:t>R_no</a:t>
            </a:r>
            <a:r>
              <a:rPr lang="en-US" sz="3663" spc="-351">
                <a:solidFill>
                  <a:srgbClr val="145786"/>
                </a:solidFill>
                <a:latin typeface="Glacial Indifference"/>
              </a:rPr>
              <a:t>                                                 </a:t>
            </a:r>
            <a:r>
              <a:rPr lang="en-US" sz="3663" spc="-351">
                <a:solidFill>
                  <a:srgbClr val="145786"/>
                </a:solidFill>
                <a:latin typeface="Glacial Indifference Bold"/>
              </a:rPr>
              <a:t>-</a:t>
            </a:r>
            <a:r>
              <a:rPr lang="en-US" sz="3663" spc="-351">
                <a:solidFill>
                  <a:srgbClr val="145786"/>
                </a:solidFill>
                <a:latin typeface="Glacial Indifference"/>
              </a:rPr>
              <a:t>     Provides additional layers of order-specific information.</a:t>
            </a:r>
          </a:p>
          <a:p>
            <a:pPr marL="791007" indent="-395503" lvl="1">
              <a:lnSpc>
                <a:spcPts val="5129"/>
              </a:lnSpc>
              <a:buFont typeface="Arial"/>
              <a:buChar char="•"/>
            </a:pPr>
            <a:r>
              <a:rPr lang="en-US" sz="3663" spc="-351">
                <a:solidFill>
                  <a:srgbClr val="145786"/>
                </a:solidFill>
                <a:latin typeface="Glacial Indifference Bold"/>
              </a:rPr>
              <a:t>N_product_purchased          </a:t>
            </a:r>
            <a:r>
              <a:rPr lang="en-US" sz="3663" spc="-351">
                <a:solidFill>
                  <a:srgbClr val="145786"/>
                </a:solidFill>
                <a:latin typeface="Glacial Indifference"/>
              </a:rPr>
              <a:t> </a:t>
            </a:r>
            <a:r>
              <a:rPr lang="en-US" sz="3663" spc="-351">
                <a:solidFill>
                  <a:srgbClr val="145786"/>
                </a:solidFill>
                <a:latin typeface="Glacial Indifference Bold"/>
              </a:rPr>
              <a:t>-</a:t>
            </a:r>
            <a:r>
              <a:rPr lang="en-US" sz="3663" spc="-351">
                <a:solidFill>
                  <a:srgbClr val="145786"/>
                </a:solidFill>
                <a:latin typeface="Glacial Indifference"/>
              </a:rPr>
              <a:t>     Captures quantitative aspects for inventory level insights.</a:t>
            </a:r>
          </a:p>
          <a:p>
            <a:pPr marL="791007" indent="-395503" lvl="1">
              <a:lnSpc>
                <a:spcPts val="5129"/>
              </a:lnSpc>
              <a:buFont typeface="Arial"/>
              <a:buChar char="•"/>
            </a:pPr>
            <a:r>
              <a:rPr lang="en-US" sz="3663" spc="-351">
                <a:solidFill>
                  <a:srgbClr val="145786"/>
                </a:solidFill>
                <a:latin typeface="Glacial Indifference Bold"/>
              </a:rPr>
              <a:t>N_units                                                 -</a:t>
            </a:r>
            <a:r>
              <a:rPr lang="en-US" sz="3663" spc="-351">
                <a:solidFill>
                  <a:srgbClr val="145786"/>
                </a:solidFill>
                <a:latin typeface="Glacial Indifference"/>
              </a:rPr>
              <a:t>     Offers insights into usage efficiency.</a:t>
            </a:r>
          </a:p>
          <a:p>
            <a:pPr marL="791007" indent="-395503" lvl="1">
              <a:lnSpc>
                <a:spcPts val="5129"/>
              </a:lnSpc>
              <a:buFont typeface="Arial"/>
              <a:buChar char="•"/>
            </a:pPr>
            <a:r>
              <a:rPr lang="en-US" sz="3663" spc="-351">
                <a:solidFill>
                  <a:srgbClr val="145786"/>
                </a:solidFill>
                <a:latin typeface="Glacial Indifference Bold"/>
              </a:rPr>
              <a:t>Cost</a:t>
            </a:r>
            <a:r>
              <a:rPr lang="en-US" sz="3663" spc="-351">
                <a:solidFill>
                  <a:srgbClr val="145786"/>
                </a:solidFill>
                <a:latin typeface="Glacial Indifference"/>
              </a:rPr>
              <a:t>                                                 </a:t>
            </a:r>
            <a:r>
              <a:rPr lang="en-US" sz="3663" spc="-351">
                <a:solidFill>
                  <a:srgbClr val="145786"/>
                </a:solidFill>
                <a:latin typeface="Glacial Indifference Bold"/>
              </a:rPr>
              <a:t>- </a:t>
            </a:r>
            <a:r>
              <a:rPr lang="en-US" sz="3663" spc="-351">
                <a:solidFill>
                  <a:srgbClr val="145786"/>
                </a:solidFill>
                <a:latin typeface="Glacial Indifference"/>
              </a:rPr>
              <a:t>    Addresses financial considerations for cost analysis.</a:t>
            </a:r>
          </a:p>
          <a:p>
            <a:pPr marL="791007" indent="-395503" lvl="1">
              <a:lnSpc>
                <a:spcPts val="5129"/>
              </a:lnSpc>
              <a:buFont typeface="Arial"/>
              <a:buChar char="•"/>
            </a:pPr>
            <a:r>
              <a:rPr lang="en-US" sz="3663" spc="-351">
                <a:solidFill>
                  <a:srgbClr val="145786"/>
                </a:solidFill>
                <a:latin typeface="Glacial Indifference Bold"/>
              </a:rPr>
              <a:t>Total_product_purchase       -</a:t>
            </a:r>
            <a:r>
              <a:rPr lang="en-US" sz="3663" spc="-351">
                <a:solidFill>
                  <a:srgbClr val="145786"/>
                </a:solidFill>
                <a:latin typeface="Glacial Indifference"/>
              </a:rPr>
              <a:t>    Facilitates budgetary control through total cost analysis.</a:t>
            </a:r>
          </a:p>
          <a:p>
            <a:pPr marL="791007" indent="-395503" lvl="1">
              <a:lnSpc>
                <a:spcPts val="5129"/>
              </a:lnSpc>
              <a:buFont typeface="Arial"/>
              <a:buChar char="•"/>
            </a:pPr>
            <a:r>
              <a:rPr lang="en-US" sz="3663" spc="-351">
                <a:solidFill>
                  <a:srgbClr val="145786"/>
                </a:solidFill>
                <a:latin typeface="Glacial Indifference Bold"/>
              </a:rPr>
              <a:t>Type_purchase</a:t>
            </a:r>
            <a:r>
              <a:rPr lang="en-US" sz="3663" spc="-351">
                <a:solidFill>
                  <a:srgbClr val="145786"/>
                </a:solidFill>
                <a:latin typeface="Glacial Indifference"/>
              </a:rPr>
              <a:t>                           </a:t>
            </a:r>
            <a:r>
              <a:rPr lang="en-US" sz="3663" spc="-351">
                <a:solidFill>
                  <a:srgbClr val="145786"/>
                </a:solidFill>
                <a:latin typeface="Glacial Indifference Bold"/>
              </a:rPr>
              <a:t>-     </a:t>
            </a:r>
            <a:r>
              <a:rPr lang="en-US" sz="3663" spc="-351">
                <a:solidFill>
                  <a:srgbClr val="145786"/>
                </a:solidFill>
                <a:latin typeface="Glacial Indifference"/>
              </a:rPr>
              <a:t>Provides information about the nature of the purchase.</a:t>
            </a:r>
          </a:p>
          <a:p>
            <a:pPr marL="791007" indent="-395503" lvl="1">
              <a:lnSpc>
                <a:spcPts val="5129"/>
              </a:lnSpc>
              <a:buFont typeface="Arial"/>
              <a:buChar char="•"/>
            </a:pPr>
            <a:r>
              <a:rPr lang="en-US" sz="3663" spc="-351">
                <a:solidFill>
                  <a:srgbClr val="145786"/>
                </a:solidFill>
                <a:latin typeface="Glacial Indifference Bold"/>
              </a:rPr>
              <a:t>H_code</a:t>
            </a:r>
            <a:r>
              <a:rPr lang="en-US" sz="3663" spc="-351">
                <a:solidFill>
                  <a:srgbClr val="145786"/>
                </a:solidFill>
                <a:latin typeface="Glacial Indifference"/>
              </a:rPr>
              <a:t>                                             </a:t>
            </a:r>
            <a:r>
              <a:rPr lang="en-US" sz="3663" spc="-351">
                <a:solidFill>
                  <a:srgbClr val="145786"/>
                </a:solidFill>
                <a:latin typeface="Glacial Indifference Bold"/>
              </a:rPr>
              <a:t>-</a:t>
            </a:r>
            <a:r>
              <a:rPr lang="en-US" sz="3663" spc="-351">
                <a:solidFill>
                  <a:srgbClr val="145786"/>
                </a:solidFill>
                <a:latin typeface="Glacial Indifference"/>
              </a:rPr>
              <a:t>      Identifies the region of purchase.</a:t>
            </a:r>
          </a:p>
          <a:p>
            <a:pPr marL="791007" indent="-395503" lvl="1">
              <a:lnSpc>
                <a:spcPts val="5129"/>
              </a:lnSpc>
              <a:buFont typeface="Arial"/>
              <a:buChar char="•"/>
            </a:pPr>
            <a:r>
              <a:rPr lang="en-US" sz="3663" spc="-351">
                <a:solidFill>
                  <a:srgbClr val="145786"/>
                </a:solidFill>
                <a:latin typeface="Glacial Indifference Bold"/>
              </a:rPr>
              <a:t>Type_logistic                                     -</a:t>
            </a:r>
            <a:r>
              <a:rPr lang="en-US" sz="3663" spc="-351">
                <a:solidFill>
                  <a:srgbClr val="145786"/>
                </a:solidFill>
                <a:latin typeface="Glacial Indifference"/>
              </a:rPr>
              <a:t>    Describes the logistic distribution type of the product.</a:t>
            </a:r>
          </a:p>
          <a:p>
            <a:pPr>
              <a:lnSpc>
                <a:spcPts val="4009"/>
              </a:lnSpc>
              <a:spcBef>
                <a:spcPct val="0"/>
              </a:spcBef>
            </a:pPr>
          </a:p>
          <a:p>
            <a:pPr>
              <a:lnSpc>
                <a:spcPts val="4009"/>
              </a:lnSpc>
              <a:spcBef>
                <a:spcPct val="0"/>
              </a:spcBef>
            </a:pPr>
          </a:p>
          <a:p>
            <a:pPr algn="ctr">
              <a:lnSpc>
                <a:spcPts val="1809"/>
              </a:lnSpc>
              <a:spcBef>
                <a:spcPct val="0"/>
              </a:spcBef>
            </a:pPr>
          </a:p>
          <a:p>
            <a:pPr algn="ctr">
              <a:lnSpc>
                <a:spcPts val="1809"/>
              </a:lnSpc>
              <a:spcBef>
                <a:spcPct val="0"/>
              </a:spcBef>
            </a:pPr>
          </a:p>
          <a:p>
            <a:pPr algn="ctr">
              <a:lnSpc>
                <a:spcPts val="180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80263" y="1550787"/>
            <a:ext cx="15307501" cy="9142095"/>
          </a:xfrm>
          <a:prstGeom prst="rect">
            <a:avLst/>
          </a:prstGeom>
        </p:spPr>
        <p:txBody>
          <a:bodyPr anchor="t" rtlCol="false" tIns="0" lIns="0" bIns="0" rIns="0">
            <a:spAutoFit/>
          </a:bodyPr>
          <a:lstStyle/>
          <a:p>
            <a:pPr marL="755652" indent="-377826" lvl="1">
              <a:lnSpc>
                <a:spcPts val="4515"/>
              </a:lnSpc>
              <a:buFont typeface="Arial"/>
              <a:buChar char="•"/>
            </a:pPr>
            <a:r>
              <a:rPr lang="en-US" sz="3500" spc="-336">
                <a:solidFill>
                  <a:srgbClr val="145786"/>
                </a:solidFill>
                <a:latin typeface="Glacial Indifference"/>
              </a:rPr>
              <a:t>The dataset serves as a crucial tool in achieving our project objectives across various dimensions.</a:t>
            </a:r>
          </a:p>
          <a:p>
            <a:pPr marL="755652" indent="-377826" lvl="1">
              <a:lnSpc>
                <a:spcPts val="4515"/>
              </a:lnSpc>
              <a:buFont typeface="Arial"/>
              <a:buChar char="•"/>
            </a:pPr>
            <a:r>
              <a:rPr lang="en-US" sz="3500" spc="-336">
                <a:solidFill>
                  <a:srgbClr val="145786"/>
                </a:solidFill>
                <a:latin typeface="Glacial Indifference"/>
              </a:rPr>
              <a:t>Firstly, it enables cost optimization by providing insights into procurement patterns (Purchase Date, Order Number/Year, Reference Number), allowing for tailored strategies for each medical product (Product Code, Product Description). </a:t>
            </a:r>
          </a:p>
          <a:p>
            <a:pPr marL="755652" indent="-377826" lvl="1">
              <a:lnSpc>
                <a:spcPts val="4515"/>
              </a:lnSpc>
              <a:buFont typeface="Arial"/>
              <a:buChar char="•"/>
            </a:pPr>
            <a:r>
              <a:rPr lang="en-US" sz="3500" spc="-336">
                <a:solidFill>
                  <a:srgbClr val="145786"/>
                </a:solidFill>
                <a:latin typeface="Glacial Indifference"/>
              </a:rPr>
              <a:t>Secondly, it supports resilience enhancement by offering a comprehensive view of inventory levels (Number of Products purchased, Number of units that the Product contains) and aiding proactive order management (Purchase Date). </a:t>
            </a:r>
          </a:p>
          <a:p>
            <a:pPr marL="755652" indent="-377826" lvl="1">
              <a:lnSpc>
                <a:spcPts val="4515"/>
              </a:lnSpc>
              <a:buFont typeface="Arial"/>
              <a:buChar char="•"/>
            </a:pPr>
            <a:r>
              <a:rPr lang="en-US" sz="3500" spc="-336">
                <a:solidFill>
                  <a:srgbClr val="145786"/>
                </a:solidFill>
                <a:latin typeface="Glacial Indifference"/>
              </a:rPr>
              <a:t>Thirdly, the dataset facilitates environmental responsibility by allowing us to quantify and minimize the environmental footprint associated with each order (Order Number/Year, Reference Number). </a:t>
            </a:r>
          </a:p>
          <a:p>
            <a:pPr marL="755652" indent="-377826" lvl="1">
              <a:lnSpc>
                <a:spcPts val="4515"/>
              </a:lnSpc>
              <a:buFont typeface="Arial"/>
              <a:buChar char="•"/>
            </a:pPr>
            <a:r>
              <a:rPr lang="en-US" sz="3500" spc="-336">
                <a:solidFill>
                  <a:srgbClr val="145786"/>
                </a:solidFill>
                <a:latin typeface="Glacial Indifference"/>
              </a:rPr>
              <a:t>Collaborative efficiency is enhanced as the dataset enables a unified demand approach (Product Code, Order Number/Year), fostering collaboration among medical institutions. </a:t>
            </a:r>
          </a:p>
          <a:p>
            <a:pPr marL="755652" indent="-377826" lvl="1">
              <a:lnSpc>
                <a:spcPts val="4515"/>
              </a:lnSpc>
              <a:buFont typeface="Arial"/>
              <a:buChar char="•"/>
            </a:pPr>
            <a:r>
              <a:rPr lang="en-US" sz="3500" spc="-336">
                <a:solidFill>
                  <a:srgbClr val="145786"/>
                </a:solidFill>
                <a:latin typeface="Glacial Indifference"/>
              </a:rPr>
              <a:t>Lastly, technological innovation is fueled by the dataset's role in crafting mathematical models and predictive analytics (Cost in Euros, Total cost of products purchased, Type of logistic distribution of product), paving the way for holistic solutions in healthcare supply chain management.</a:t>
            </a:r>
          </a:p>
        </p:txBody>
      </p:sp>
      <p:sp>
        <p:nvSpPr>
          <p:cNvPr name="Freeform 3" id="3"/>
          <p:cNvSpPr/>
          <p:nvPr/>
        </p:nvSpPr>
        <p:spPr>
          <a:xfrm flipH="false" flipV="false" rot="0">
            <a:off x="14631547" y="6924279"/>
            <a:ext cx="3656453" cy="3362721"/>
          </a:xfrm>
          <a:custGeom>
            <a:avLst/>
            <a:gdLst/>
            <a:ahLst/>
            <a:cxnLst/>
            <a:rect r="r" b="b" t="t" l="l"/>
            <a:pathLst>
              <a:path h="3362721" w="3656453">
                <a:moveTo>
                  <a:pt x="0" y="0"/>
                </a:moveTo>
                <a:lnTo>
                  <a:pt x="3656453" y="0"/>
                </a:lnTo>
                <a:lnTo>
                  <a:pt x="3656453" y="3362721"/>
                </a:lnTo>
                <a:lnTo>
                  <a:pt x="0" y="3362721"/>
                </a:lnTo>
                <a:lnTo>
                  <a:pt x="0" y="0"/>
                </a:lnTo>
                <a:close/>
              </a:path>
            </a:pathLst>
          </a:custGeom>
          <a:blipFill>
            <a:blip r:embed="rId2"/>
            <a:stretch>
              <a:fillRect l="0" t="0" r="0" b="0"/>
            </a:stretch>
          </a:blipFill>
        </p:spPr>
      </p:sp>
      <p:sp>
        <p:nvSpPr>
          <p:cNvPr name="Freeform 4" id="4"/>
          <p:cNvSpPr/>
          <p:nvPr/>
        </p:nvSpPr>
        <p:spPr>
          <a:xfrm flipH="false" flipV="false" rot="-5400000">
            <a:off x="12893782" y="2077483"/>
            <a:ext cx="7179501" cy="2514091"/>
          </a:xfrm>
          <a:custGeom>
            <a:avLst/>
            <a:gdLst/>
            <a:ahLst/>
            <a:cxnLst/>
            <a:rect r="r" b="b" t="t" l="l"/>
            <a:pathLst>
              <a:path h="2514091" w="7179501">
                <a:moveTo>
                  <a:pt x="0" y="0"/>
                </a:moveTo>
                <a:lnTo>
                  <a:pt x="7179501" y="0"/>
                </a:lnTo>
                <a:lnTo>
                  <a:pt x="7179501" y="2514090"/>
                </a:lnTo>
                <a:lnTo>
                  <a:pt x="0" y="2514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685146" y="161925"/>
            <a:ext cx="14148585" cy="911736"/>
          </a:xfrm>
          <a:prstGeom prst="rect">
            <a:avLst/>
          </a:prstGeom>
        </p:spPr>
        <p:txBody>
          <a:bodyPr anchor="t" rtlCol="false" tIns="0" lIns="0" bIns="0" rIns="0">
            <a:spAutoFit/>
          </a:bodyPr>
          <a:lstStyle/>
          <a:p>
            <a:pPr algn="ctr" marL="0" indent="0" lvl="0">
              <a:lnSpc>
                <a:spcPts val="6816"/>
              </a:lnSpc>
            </a:pPr>
            <a:r>
              <a:rPr lang="en-US" sz="7100" spc="-681">
                <a:solidFill>
                  <a:srgbClr val="156669"/>
                </a:solidFill>
                <a:latin typeface="Cy Grotesk Key Bold"/>
              </a:rPr>
              <a:t>Dataset Usage </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0" y="674053"/>
            <a:ext cx="18288000" cy="1882127"/>
          </a:xfrm>
          <a:prstGeom prst="rect">
            <a:avLst/>
          </a:prstGeom>
        </p:spPr>
        <p:txBody>
          <a:bodyPr anchor="t" rtlCol="false" tIns="0" lIns="0" bIns="0" rIns="0">
            <a:spAutoFit/>
          </a:bodyPr>
          <a:lstStyle/>
          <a:p>
            <a:pPr algn="ctr">
              <a:lnSpc>
                <a:spcPts val="7560"/>
              </a:lnSpc>
            </a:pPr>
            <a:r>
              <a:rPr lang="en-US" sz="5400">
                <a:solidFill>
                  <a:srgbClr val="156669"/>
                </a:solidFill>
                <a:latin typeface="Cy Grotesk Key Bold"/>
              </a:rPr>
              <a:t>Data accuracy models to be used for testing Machine learning models</a:t>
            </a:r>
          </a:p>
        </p:txBody>
      </p:sp>
      <p:sp>
        <p:nvSpPr>
          <p:cNvPr name="TextBox 3" id="3"/>
          <p:cNvSpPr txBox="true"/>
          <p:nvPr/>
        </p:nvSpPr>
        <p:spPr>
          <a:xfrm rot="0">
            <a:off x="1028700" y="3043657"/>
            <a:ext cx="15921341" cy="6214643"/>
          </a:xfrm>
          <a:prstGeom prst="rect">
            <a:avLst/>
          </a:prstGeom>
        </p:spPr>
        <p:txBody>
          <a:bodyPr anchor="t" rtlCol="false" tIns="0" lIns="0" bIns="0" rIns="0">
            <a:spAutoFit/>
          </a:bodyPr>
          <a:lstStyle/>
          <a:p>
            <a:pPr>
              <a:lnSpc>
                <a:spcPts val="5010"/>
              </a:lnSpc>
              <a:spcBef>
                <a:spcPct val="0"/>
              </a:spcBef>
            </a:pPr>
            <a:r>
              <a:rPr lang="en-US" sz="3579" spc="-343">
                <a:solidFill>
                  <a:srgbClr val="145786"/>
                </a:solidFill>
                <a:latin typeface="Glacial Indifference Bold"/>
              </a:rPr>
              <a:t>In our project Med Sync, we want to ensure that businesses in medical contexts can operate smoothly while also being environmentally friendly and cost-effective. We chose to use Tweedie loss and expense MAPE because they help us achieve these goals effectively.</a:t>
            </a:r>
          </a:p>
          <a:p>
            <a:pPr>
              <a:lnSpc>
                <a:spcPts val="4450"/>
              </a:lnSpc>
              <a:spcBef>
                <a:spcPct val="0"/>
              </a:spcBef>
            </a:pPr>
          </a:p>
          <a:p>
            <a:pPr>
              <a:lnSpc>
                <a:spcPts val="5010"/>
              </a:lnSpc>
              <a:spcBef>
                <a:spcPct val="0"/>
              </a:spcBef>
            </a:pPr>
            <a:r>
              <a:rPr lang="en-US" sz="3579" spc="-343" u="sng">
                <a:solidFill>
                  <a:srgbClr val="FF641A"/>
                </a:solidFill>
                <a:latin typeface="Glacial Indifference"/>
              </a:rPr>
              <a:t>Tweedie Loss</a:t>
            </a:r>
            <a:r>
              <a:rPr lang="en-US" sz="3579" spc="-343">
                <a:solidFill>
                  <a:srgbClr val="145786"/>
                </a:solidFill>
                <a:latin typeface="Glacial Indifference Bold"/>
              </a:rPr>
              <a:t>: We use Tweedie loss because it's a good fit for our project's objectives. Tweedie loss is a type of loss function that is suitable for modeling insurance claims and other financial data, which often have characteristics like zero-inflation and overdispersion. By using Tweedie loss, we can better capture the distributional characteristics of our data, especially when dealing with count data (like the number of medical supplies) that might have excess zeros or varying levels of variability. </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261257" y="1256211"/>
            <a:ext cx="18026743" cy="5313676"/>
          </a:xfrm>
          <a:prstGeom prst="rect">
            <a:avLst/>
          </a:prstGeom>
        </p:spPr>
        <p:txBody>
          <a:bodyPr anchor="t" rtlCol="false" tIns="0" lIns="0" bIns="0" rIns="0">
            <a:spAutoFit/>
          </a:bodyPr>
          <a:lstStyle/>
          <a:p>
            <a:pPr>
              <a:lnSpc>
                <a:spcPts val="5320"/>
              </a:lnSpc>
              <a:spcBef>
                <a:spcPct val="0"/>
              </a:spcBef>
            </a:pPr>
            <a:r>
              <a:rPr lang="en-US" sz="3800" spc="-364" u="sng">
                <a:solidFill>
                  <a:srgbClr val="FF641A"/>
                </a:solidFill>
                <a:latin typeface="Glacial Indifference"/>
              </a:rPr>
              <a:t>Expense MAPE (Mean Absolute Percentage Error)</a:t>
            </a:r>
            <a:r>
              <a:rPr lang="en-US" sz="3800" spc="-364">
                <a:solidFill>
                  <a:srgbClr val="000000"/>
                </a:solidFill>
                <a:latin typeface="Glacial Indifference"/>
              </a:rPr>
              <a:t>: </a:t>
            </a:r>
            <a:r>
              <a:rPr lang="en-US" sz="3800" spc="-364">
                <a:solidFill>
                  <a:srgbClr val="145786"/>
                </a:solidFill>
                <a:latin typeface="Glacial Indifference Bold"/>
              </a:rPr>
              <a:t>We chose to use expense MAPE as our evaluation metric because it provides a straightforward way to assess the accuracy of our model's predictions in terms of percentage. Since our goal is to optimize costs while maintaining resilience and minimizing environmental impact, expense MAPE allows us to measure how well our model performs in predicting expenses relative to the actual expenses incurred. By minimizing the MAPE, we can ensure that our predictions are close to the actual costs, helping businesses make informed decisions about supply chain management strategies that balance cost-effectiveness with resilience and environmental considerations.</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3234971" y="1196567"/>
            <a:ext cx="11099602" cy="1035673"/>
          </a:xfrm>
          <a:prstGeom prst="rect">
            <a:avLst/>
          </a:prstGeom>
        </p:spPr>
        <p:txBody>
          <a:bodyPr anchor="t" rtlCol="false" tIns="0" lIns="0" bIns="0" rIns="0">
            <a:spAutoFit/>
          </a:bodyPr>
          <a:lstStyle/>
          <a:p>
            <a:pPr algn="ctr">
              <a:lnSpc>
                <a:spcPts val="8540"/>
              </a:lnSpc>
            </a:pPr>
            <a:r>
              <a:rPr lang="en-US" sz="6100">
                <a:solidFill>
                  <a:srgbClr val="156669"/>
                </a:solidFill>
                <a:latin typeface="Cy Grotesk Key Bold"/>
              </a:rPr>
              <a:t>Machine Models to be used</a:t>
            </a:r>
          </a:p>
        </p:txBody>
      </p:sp>
      <p:sp>
        <p:nvSpPr>
          <p:cNvPr name="TextBox 3" id="3"/>
          <p:cNvSpPr txBox="true"/>
          <p:nvPr/>
        </p:nvSpPr>
        <p:spPr>
          <a:xfrm rot="0">
            <a:off x="514350" y="2594882"/>
            <a:ext cx="17773650" cy="3854353"/>
          </a:xfrm>
          <a:prstGeom prst="rect">
            <a:avLst/>
          </a:prstGeom>
        </p:spPr>
        <p:txBody>
          <a:bodyPr anchor="t" rtlCol="false" tIns="0" lIns="0" bIns="0" rIns="0">
            <a:spAutoFit/>
          </a:bodyPr>
          <a:lstStyle/>
          <a:p>
            <a:pPr>
              <a:lnSpc>
                <a:spcPts val="4380"/>
              </a:lnSpc>
              <a:spcBef>
                <a:spcPct val="0"/>
              </a:spcBef>
            </a:pPr>
            <a:r>
              <a:rPr lang="en-US" sz="3128" spc="-300" u="sng">
                <a:solidFill>
                  <a:srgbClr val="FF641A"/>
                </a:solidFill>
                <a:latin typeface="Glacial Indifference Bold"/>
              </a:rPr>
              <a:t>Temporal Fusion Transformers (TFTs)</a:t>
            </a:r>
            <a:r>
              <a:rPr lang="en-US" sz="3128" spc="-300">
                <a:solidFill>
                  <a:srgbClr val="145786"/>
                </a:solidFill>
                <a:latin typeface="Glacial Indifference Bold"/>
              </a:rPr>
              <a:t> are cutting-edge predictive models tailored for time series data analysis, such as forecasting future trends. They integrate the Transformer architecture, renowned for its ability to grasp intricate temporal relationships within sequences, with mechanisms for assimilating diverse data streams and contextual information. In essence, TFTs act as highly sophisticated forecasting tools capable of delving into historical data, discerning patterns evolving over time, and providing precise predictions about forthcoming events. This makes TFTs particularly valuable in contexts like MedSync, where understanding and anticipating medical supply chain demands are crucial for ensuring seamless operations and patient care.</a:t>
            </a:r>
          </a:p>
        </p:txBody>
      </p:sp>
      <p:sp>
        <p:nvSpPr>
          <p:cNvPr name="TextBox 4" id="4"/>
          <p:cNvSpPr txBox="true"/>
          <p:nvPr/>
        </p:nvSpPr>
        <p:spPr>
          <a:xfrm rot="0">
            <a:off x="514350" y="6704992"/>
            <a:ext cx="17773650" cy="2306928"/>
          </a:xfrm>
          <a:prstGeom prst="rect">
            <a:avLst/>
          </a:prstGeom>
        </p:spPr>
        <p:txBody>
          <a:bodyPr anchor="t" rtlCol="false" tIns="0" lIns="0" bIns="0" rIns="0">
            <a:spAutoFit/>
          </a:bodyPr>
          <a:lstStyle/>
          <a:p>
            <a:pPr>
              <a:lnSpc>
                <a:spcPts val="4621"/>
              </a:lnSpc>
              <a:spcBef>
                <a:spcPct val="0"/>
              </a:spcBef>
            </a:pPr>
            <a:r>
              <a:rPr lang="en-US" sz="3301" spc="-316" u="sng">
                <a:solidFill>
                  <a:srgbClr val="FF641A"/>
                </a:solidFill>
                <a:latin typeface="Glacial Indifference Bold"/>
              </a:rPr>
              <a:t>Boltzmann ensemble of GBMs</a:t>
            </a:r>
            <a:r>
              <a:rPr lang="en-US" sz="3301" spc="-316">
                <a:solidFill>
                  <a:srgbClr val="FF641A"/>
                </a:solidFill>
                <a:latin typeface="Glacial Indifference Bold"/>
              </a:rPr>
              <a:t> </a:t>
            </a:r>
            <a:r>
              <a:rPr lang="en-US" sz="3301" spc="-316">
                <a:solidFill>
                  <a:srgbClr val="2D5D8C"/>
                </a:solidFill>
                <a:latin typeface="Glacial Indifference Bold"/>
              </a:rPr>
              <a:t>it offers improved accuracy by combining predictions from multiple models, captures complex patterns in supply chain data, provides resilience to unexpected fluctuations, and offers flexibility in modeling various data types. This approach helps optimize inventory levels, forecast expenses, and enhance the resilience of the medical supply chain, benefiting both businesses and patients.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1506266" y="1567174"/>
            <a:ext cx="15275469" cy="8215378"/>
          </a:xfrm>
          <a:custGeom>
            <a:avLst/>
            <a:gdLst/>
            <a:ahLst/>
            <a:cxnLst/>
            <a:rect r="r" b="b" t="t" l="l"/>
            <a:pathLst>
              <a:path h="8215378" w="15275469">
                <a:moveTo>
                  <a:pt x="0" y="0"/>
                </a:moveTo>
                <a:lnTo>
                  <a:pt x="15275468" y="0"/>
                </a:lnTo>
                <a:lnTo>
                  <a:pt x="15275468" y="8215378"/>
                </a:lnTo>
                <a:lnTo>
                  <a:pt x="0" y="8215378"/>
                </a:lnTo>
                <a:lnTo>
                  <a:pt x="0" y="0"/>
                </a:lnTo>
                <a:close/>
              </a:path>
            </a:pathLst>
          </a:custGeom>
          <a:blipFill>
            <a:blip r:embed="rId2"/>
            <a:stretch>
              <a:fillRect l="-1146" t="0" r="-6511" b="-789"/>
            </a:stretch>
          </a:blipFill>
        </p:spPr>
      </p:sp>
      <p:sp>
        <p:nvSpPr>
          <p:cNvPr name="TextBox 3" id="3"/>
          <p:cNvSpPr txBox="true"/>
          <p:nvPr/>
        </p:nvSpPr>
        <p:spPr>
          <a:xfrm rot="0">
            <a:off x="3010733" y="356876"/>
            <a:ext cx="12266534" cy="1210298"/>
          </a:xfrm>
          <a:prstGeom prst="rect">
            <a:avLst/>
          </a:prstGeom>
        </p:spPr>
        <p:txBody>
          <a:bodyPr anchor="t" rtlCol="false" tIns="0" lIns="0" bIns="0" rIns="0">
            <a:spAutoFit/>
          </a:bodyPr>
          <a:lstStyle/>
          <a:p>
            <a:pPr algn="ctr">
              <a:lnSpc>
                <a:spcPts val="9940"/>
              </a:lnSpc>
            </a:pPr>
            <a:r>
              <a:rPr lang="en-US" sz="7100">
                <a:solidFill>
                  <a:srgbClr val="156669"/>
                </a:solidFill>
                <a:latin typeface="Cy Grotesk Key"/>
              </a:rPr>
              <a:t>Screenshot of the Results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753664" y="1028700"/>
            <a:ext cx="16505636" cy="8229600"/>
          </a:xfrm>
          <a:custGeom>
            <a:avLst/>
            <a:gdLst/>
            <a:ahLst/>
            <a:cxnLst/>
            <a:rect r="r" b="b" t="t" l="l"/>
            <a:pathLst>
              <a:path h="8229600" w="16505636">
                <a:moveTo>
                  <a:pt x="0" y="0"/>
                </a:moveTo>
                <a:lnTo>
                  <a:pt x="16505636" y="0"/>
                </a:lnTo>
                <a:lnTo>
                  <a:pt x="16505636" y="8229600"/>
                </a:lnTo>
                <a:lnTo>
                  <a:pt x="0" y="8229600"/>
                </a:lnTo>
                <a:lnTo>
                  <a:pt x="0" y="0"/>
                </a:lnTo>
                <a:close/>
              </a:path>
            </a:pathLst>
          </a:custGeom>
          <a:blipFill>
            <a:blip r:embed="rId2"/>
            <a:stretch>
              <a:fillRect l="0" t="-45054" r="0" b="-6166"/>
            </a:stretch>
          </a:blipFill>
        </p:spPr>
      </p:sp>
    </p:spTree>
  </p:cSld>
  <p:clrMapOvr>
    <a:masterClrMapping/>
  </p:clrMapOvr>
</p:sld>
</file>

<file path=ppt/slides/slide28.xml><?xml version="1.0" encoding="utf-8"?>
<p:sld xmlns:p="http://schemas.openxmlformats.org/presentationml/2006/main" xmlns:a="http://schemas.openxmlformats.org/drawingml/2006/main">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486813" y="197803"/>
            <a:ext cx="16772487" cy="1210298"/>
          </a:xfrm>
          <a:prstGeom prst="rect">
            <a:avLst/>
          </a:prstGeom>
        </p:spPr>
        <p:txBody>
          <a:bodyPr anchor="t" rtlCol="false" tIns="0" lIns="0" bIns="0" rIns="0">
            <a:spAutoFit/>
          </a:bodyPr>
          <a:lstStyle/>
          <a:p>
            <a:pPr algn="ctr">
              <a:lnSpc>
                <a:spcPts val="9940"/>
              </a:lnSpc>
            </a:pPr>
            <a:r>
              <a:rPr lang="en-US" sz="7100">
                <a:solidFill>
                  <a:srgbClr val="156669"/>
                </a:solidFill>
                <a:latin typeface="Cy Grotesk Key Bold"/>
              </a:rPr>
              <a:t>Final Outcome of the Project</a:t>
            </a:r>
          </a:p>
        </p:txBody>
      </p:sp>
      <p:sp>
        <p:nvSpPr>
          <p:cNvPr name="TextBox 3" id="3"/>
          <p:cNvSpPr txBox="true"/>
          <p:nvPr/>
        </p:nvSpPr>
        <p:spPr>
          <a:xfrm rot="0">
            <a:off x="410836" y="1591248"/>
            <a:ext cx="17466327" cy="9405090"/>
          </a:xfrm>
          <a:prstGeom prst="rect">
            <a:avLst/>
          </a:prstGeom>
        </p:spPr>
        <p:txBody>
          <a:bodyPr anchor="t" rtlCol="false" tIns="0" lIns="0" bIns="0" rIns="0">
            <a:spAutoFit/>
          </a:bodyPr>
          <a:lstStyle/>
          <a:p>
            <a:pPr>
              <a:lnSpc>
                <a:spcPts val="4410"/>
              </a:lnSpc>
              <a:spcBef>
                <a:spcPct val="0"/>
              </a:spcBef>
            </a:pPr>
            <a:r>
              <a:rPr lang="en-US" sz="3150" spc="-302">
                <a:solidFill>
                  <a:srgbClr val="145786"/>
                </a:solidFill>
                <a:latin typeface="Cy Grotesk Key"/>
              </a:rPr>
              <a:t>MedSync delivers comprehensive insights into healthcare supply chain dynamics, offering a</a:t>
            </a:r>
          </a:p>
          <a:p>
            <a:pPr>
              <a:lnSpc>
                <a:spcPts val="4410"/>
              </a:lnSpc>
              <a:spcBef>
                <a:spcPct val="0"/>
              </a:spcBef>
            </a:pPr>
            <a:r>
              <a:rPr lang="en-US" sz="3150" spc="-302">
                <a:solidFill>
                  <a:srgbClr val="145786"/>
                </a:solidFill>
                <a:latin typeface="Cy Grotesk Key"/>
              </a:rPr>
              <a:t>nuanced understanding of material consumption patterns, procurement strategies, and supply</a:t>
            </a:r>
          </a:p>
          <a:p>
            <a:pPr>
              <a:lnSpc>
                <a:spcPts val="4410"/>
              </a:lnSpc>
              <a:spcBef>
                <a:spcPct val="0"/>
              </a:spcBef>
            </a:pPr>
            <a:r>
              <a:rPr lang="en-US" sz="3150" spc="-302">
                <a:solidFill>
                  <a:srgbClr val="145786"/>
                </a:solidFill>
                <a:latin typeface="Cy Grotesk Key"/>
              </a:rPr>
              <a:t>chain efficiency.</a:t>
            </a:r>
          </a:p>
          <a:p>
            <a:pPr>
              <a:lnSpc>
                <a:spcPts val="4410"/>
              </a:lnSpc>
              <a:spcBef>
                <a:spcPct val="0"/>
              </a:spcBef>
            </a:pPr>
            <a:r>
              <a:rPr lang="en-US" sz="3150" spc="-302">
                <a:solidFill>
                  <a:srgbClr val="145786"/>
                </a:solidFill>
                <a:latin typeface="Cy Grotesk Key"/>
                <a:ea typeface="Cy Grotesk Key"/>
              </a:rPr>
              <a:t>● Through advanced predictive modeling techniques, MedSync accurately forecasts product</a:t>
            </a:r>
          </a:p>
          <a:p>
            <a:pPr>
              <a:lnSpc>
                <a:spcPts val="4410"/>
              </a:lnSpc>
              <a:spcBef>
                <a:spcPct val="0"/>
              </a:spcBef>
            </a:pPr>
            <a:r>
              <a:rPr lang="en-US" sz="3150" spc="-302">
                <a:solidFill>
                  <a:srgbClr val="145786"/>
                </a:solidFill>
                <a:latin typeface="Cy Grotesk Key"/>
              </a:rPr>
              <a:t>purchases, empowering healthcare facilities to proactively manage inventory levels, reduce</a:t>
            </a:r>
          </a:p>
          <a:p>
            <a:pPr>
              <a:lnSpc>
                <a:spcPts val="4410"/>
              </a:lnSpc>
              <a:spcBef>
                <a:spcPct val="0"/>
              </a:spcBef>
            </a:pPr>
            <a:r>
              <a:rPr lang="en-US" sz="3150" spc="-302">
                <a:solidFill>
                  <a:srgbClr val="145786"/>
                </a:solidFill>
                <a:latin typeface="Cy Grotesk Key"/>
              </a:rPr>
              <a:t>stockouts, and optimize resource allocation.</a:t>
            </a:r>
          </a:p>
          <a:p>
            <a:pPr>
              <a:lnSpc>
                <a:spcPts val="4410"/>
              </a:lnSpc>
              <a:spcBef>
                <a:spcPct val="0"/>
              </a:spcBef>
            </a:pPr>
            <a:r>
              <a:rPr lang="en-US" sz="3150" spc="-302">
                <a:solidFill>
                  <a:srgbClr val="145786"/>
                </a:solidFill>
                <a:latin typeface="Cy Grotesk Key"/>
                <a:ea typeface="Cy Grotesk Key"/>
              </a:rPr>
              <a:t>● The platform generates tangible visualizations that not only showcase the predictive</a:t>
            </a:r>
          </a:p>
          <a:p>
            <a:pPr>
              <a:lnSpc>
                <a:spcPts val="4410"/>
              </a:lnSpc>
              <a:spcBef>
                <a:spcPct val="0"/>
              </a:spcBef>
            </a:pPr>
            <a:r>
              <a:rPr lang="en-US" sz="3150" spc="-302">
                <a:solidFill>
                  <a:srgbClr val="145786"/>
                </a:solidFill>
                <a:latin typeface="Cy Grotesk Key"/>
              </a:rPr>
              <a:t>capabilities of the models but also serve as effective communication tools for stakeholders,</a:t>
            </a:r>
          </a:p>
          <a:p>
            <a:pPr>
              <a:lnSpc>
                <a:spcPts val="4410"/>
              </a:lnSpc>
              <a:spcBef>
                <a:spcPct val="0"/>
              </a:spcBef>
            </a:pPr>
            <a:r>
              <a:rPr lang="en-US" sz="3150" spc="-302">
                <a:solidFill>
                  <a:srgbClr val="145786"/>
                </a:solidFill>
                <a:latin typeface="Cy Grotesk Key"/>
              </a:rPr>
              <a:t>facilitating decision-making and strategy development.</a:t>
            </a:r>
          </a:p>
          <a:p>
            <a:pPr>
              <a:lnSpc>
                <a:spcPts val="4710"/>
              </a:lnSpc>
              <a:spcBef>
                <a:spcPct val="0"/>
              </a:spcBef>
            </a:pPr>
            <a:r>
              <a:rPr lang="en-US" sz="3364" spc="-322">
                <a:solidFill>
                  <a:srgbClr val="145786"/>
                </a:solidFill>
                <a:latin typeface="Cy Grotesk Key"/>
              </a:rPr>
              <a:t>In the public community, MedSync's significance lies in its ability to inform decision-making processes, enabling healthcare organizations to make data-driven choices that lead to more efficient logistics and better resource utilization.</a:t>
            </a:r>
          </a:p>
          <a:p>
            <a:pPr>
              <a:lnSpc>
                <a:spcPts val="4710"/>
              </a:lnSpc>
              <a:spcBef>
                <a:spcPct val="0"/>
              </a:spcBef>
            </a:pPr>
            <a:r>
              <a:rPr lang="en-US" sz="3364" spc="-322">
                <a:solidFill>
                  <a:srgbClr val="145786"/>
                </a:solidFill>
                <a:latin typeface="Cy Grotesk Key"/>
                <a:ea typeface="Cy Grotesk Key"/>
              </a:rPr>
              <a:t> ● By enhancing procurement strategies and supply chain management practices, MedSync contributes to cost-effectiveness in healthcare delivery, ultimately leading to improved patient care and outcomes. </a:t>
            </a:r>
          </a:p>
          <a:p>
            <a:pPr>
              <a:lnSpc>
                <a:spcPts val="3558"/>
              </a:lnSpc>
              <a:spcBef>
                <a:spcPct val="0"/>
              </a:spcBef>
            </a:pPr>
          </a:p>
          <a:p>
            <a:pPr>
              <a:lnSpc>
                <a:spcPts val="3558"/>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259566" y="2193973"/>
            <a:ext cx="17768867" cy="3350015"/>
            <a:chOff x="0" y="0"/>
            <a:chExt cx="5541649" cy="1044783"/>
          </a:xfrm>
        </p:grpSpPr>
        <p:sp>
          <p:nvSpPr>
            <p:cNvPr name="Freeform 3" id="3"/>
            <p:cNvSpPr/>
            <p:nvPr/>
          </p:nvSpPr>
          <p:spPr>
            <a:xfrm flipH="false" flipV="false" rot="0">
              <a:off x="0" y="0"/>
              <a:ext cx="5541649" cy="1044783"/>
            </a:xfrm>
            <a:custGeom>
              <a:avLst/>
              <a:gdLst/>
              <a:ahLst/>
              <a:cxnLst/>
              <a:rect r="r" b="b" t="t" l="l"/>
              <a:pathLst>
                <a:path h="1044783" w="5541649">
                  <a:moveTo>
                    <a:pt x="6536" y="0"/>
                  </a:moveTo>
                  <a:lnTo>
                    <a:pt x="5535113" y="0"/>
                  </a:lnTo>
                  <a:cubicBezTo>
                    <a:pt x="5536847" y="0"/>
                    <a:pt x="5538509" y="689"/>
                    <a:pt x="5539735" y="1914"/>
                  </a:cubicBezTo>
                  <a:cubicBezTo>
                    <a:pt x="5540960" y="3140"/>
                    <a:pt x="5541649" y="4802"/>
                    <a:pt x="5541649" y="6536"/>
                  </a:cubicBezTo>
                  <a:lnTo>
                    <a:pt x="5541649" y="1038247"/>
                  </a:lnTo>
                  <a:cubicBezTo>
                    <a:pt x="5541649" y="1041857"/>
                    <a:pt x="5538723" y="1044783"/>
                    <a:pt x="5535113" y="1044783"/>
                  </a:cubicBezTo>
                  <a:lnTo>
                    <a:pt x="6536" y="1044783"/>
                  </a:lnTo>
                  <a:cubicBezTo>
                    <a:pt x="4802" y="1044783"/>
                    <a:pt x="3140" y="1044094"/>
                    <a:pt x="1914" y="1042869"/>
                  </a:cubicBezTo>
                  <a:cubicBezTo>
                    <a:pt x="689" y="1041643"/>
                    <a:pt x="0" y="1039981"/>
                    <a:pt x="0" y="1038247"/>
                  </a:cubicBezTo>
                  <a:lnTo>
                    <a:pt x="0" y="6536"/>
                  </a:lnTo>
                  <a:cubicBezTo>
                    <a:pt x="0" y="2926"/>
                    <a:pt x="2926" y="0"/>
                    <a:pt x="6536" y="0"/>
                  </a:cubicBezTo>
                  <a:close/>
                </a:path>
              </a:pathLst>
            </a:custGeom>
            <a:solidFill>
              <a:srgbClr val="FBF6F1"/>
            </a:solidFill>
            <a:ln w="9525" cap="sq">
              <a:solidFill>
                <a:srgbClr val="000000"/>
              </a:solidFill>
              <a:prstDash val="solid"/>
              <a:miter/>
            </a:ln>
          </p:spPr>
        </p:sp>
        <p:sp>
          <p:nvSpPr>
            <p:cNvPr name="TextBox 4" id="4"/>
            <p:cNvSpPr txBox="true"/>
            <p:nvPr/>
          </p:nvSpPr>
          <p:spPr>
            <a:xfrm>
              <a:off x="0" y="-38100"/>
              <a:ext cx="5541649" cy="10828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59566" y="5716871"/>
            <a:ext cx="17768867" cy="3357455"/>
            <a:chOff x="0" y="0"/>
            <a:chExt cx="5541649" cy="1047103"/>
          </a:xfrm>
        </p:grpSpPr>
        <p:sp>
          <p:nvSpPr>
            <p:cNvPr name="Freeform 6" id="6"/>
            <p:cNvSpPr/>
            <p:nvPr/>
          </p:nvSpPr>
          <p:spPr>
            <a:xfrm flipH="false" flipV="false" rot="0">
              <a:off x="0" y="0"/>
              <a:ext cx="5541649" cy="1047103"/>
            </a:xfrm>
            <a:custGeom>
              <a:avLst/>
              <a:gdLst/>
              <a:ahLst/>
              <a:cxnLst/>
              <a:rect r="r" b="b" t="t" l="l"/>
              <a:pathLst>
                <a:path h="1047103" w="5541649">
                  <a:moveTo>
                    <a:pt x="6536" y="0"/>
                  </a:moveTo>
                  <a:lnTo>
                    <a:pt x="5535113" y="0"/>
                  </a:lnTo>
                  <a:cubicBezTo>
                    <a:pt x="5536847" y="0"/>
                    <a:pt x="5538509" y="689"/>
                    <a:pt x="5539735" y="1914"/>
                  </a:cubicBezTo>
                  <a:cubicBezTo>
                    <a:pt x="5540960" y="3140"/>
                    <a:pt x="5541649" y="4802"/>
                    <a:pt x="5541649" y="6536"/>
                  </a:cubicBezTo>
                  <a:lnTo>
                    <a:pt x="5541649" y="1040567"/>
                  </a:lnTo>
                  <a:cubicBezTo>
                    <a:pt x="5541649" y="1044177"/>
                    <a:pt x="5538723" y="1047103"/>
                    <a:pt x="5535113" y="1047103"/>
                  </a:cubicBezTo>
                  <a:lnTo>
                    <a:pt x="6536" y="1047103"/>
                  </a:lnTo>
                  <a:cubicBezTo>
                    <a:pt x="4802" y="1047103"/>
                    <a:pt x="3140" y="1046415"/>
                    <a:pt x="1914" y="1045189"/>
                  </a:cubicBezTo>
                  <a:cubicBezTo>
                    <a:pt x="689" y="1043963"/>
                    <a:pt x="0" y="1042301"/>
                    <a:pt x="0" y="1040567"/>
                  </a:cubicBezTo>
                  <a:lnTo>
                    <a:pt x="0" y="6536"/>
                  </a:lnTo>
                  <a:cubicBezTo>
                    <a:pt x="0" y="2926"/>
                    <a:pt x="2926" y="0"/>
                    <a:pt x="6536" y="0"/>
                  </a:cubicBezTo>
                  <a:close/>
                </a:path>
              </a:pathLst>
            </a:custGeom>
            <a:solidFill>
              <a:srgbClr val="FBF6F1"/>
            </a:solidFill>
            <a:ln w="9525" cap="sq">
              <a:solidFill>
                <a:srgbClr val="000000"/>
              </a:solidFill>
              <a:prstDash val="solid"/>
              <a:miter/>
            </a:ln>
          </p:spPr>
        </p:sp>
        <p:sp>
          <p:nvSpPr>
            <p:cNvPr name="TextBox 7" id="7"/>
            <p:cNvSpPr txBox="true"/>
            <p:nvPr/>
          </p:nvSpPr>
          <p:spPr>
            <a:xfrm>
              <a:off x="0" y="-38100"/>
              <a:ext cx="5541649" cy="108520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0" y="8658938"/>
            <a:ext cx="1860993" cy="1647825"/>
          </a:xfrm>
          <a:custGeom>
            <a:avLst/>
            <a:gdLst/>
            <a:ahLst/>
            <a:cxnLst/>
            <a:rect r="r" b="b" t="t" l="l"/>
            <a:pathLst>
              <a:path h="1647825" w="1860993">
                <a:moveTo>
                  <a:pt x="0" y="0"/>
                </a:moveTo>
                <a:lnTo>
                  <a:pt x="1860993" y="0"/>
                </a:lnTo>
                <a:lnTo>
                  <a:pt x="1860993" y="1647825"/>
                </a:lnTo>
                <a:lnTo>
                  <a:pt x="0" y="1647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503075"/>
            <a:ext cx="1822250" cy="1282408"/>
          </a:xfrm>
          <a:custGeom>
            <a:avLst/>
            <a:gdLst/>
            <a:ahLst/>
            <a:cxnLst/>
            <a:rect r="r" b="b" t="t" l="l"/>
            <a:pathLst>
              <a:path h="1282408" w="1822250">
                <a:moveTo>
                  <a:pt x="0" y="0"/>
                </a:moveTo>
                <a:lnTo>
                  <a:pt x="1822250" y="0"/>
                </a:lnTo>
                <a:lnTo>
                  <a:pt x="1822250" y="1282408"/>
                </a:lnTo>
                <a:lnTo>
                  <a:pt x="0" y="12824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256169" y="2651227"/>
            <a:ext cx="3675227" cy="583810"/>
          </a:xfrm>
          <a:prstGeom prst="rect">
            <a:avLst/>
          </a:prstGeom>
        </p:spPr>
        <p:txBody>
          <a:bodyPr anchor="t" rtlCol="false" tIns="0" lIns="0" bIns="0" rIns="0">
            <a:spAutoFit/>
          </a:bodyPr>
          <a:lstStyle/>
          <a:p>
            <a:pPr algn="l" marL="0" indent="0" lvl="0">
              <a:lnSpc>
                <a:spcPts val="4244"/>
              </a:lnSpc>
              <a:spcBef>
                <a:spcPct val="0"/>
              </a:spcBef>
            </a:pPr>
            <a:r>
              <a:rPr lang="en-US" sz="4420" spc="-424">
                <a:solidFill>
                  <a:srgbClr val="156669"/>
                </a:solidFill>
                <a:latin typeface="Public Sans"/>
              </a:rPr>
              <a:t>Outcome:</a:t>
            </a:r>
          </a:p>
        </p:txBody>
      </p:sp>
      <p:sp>
        <p:nvSpPr>
          <p:cNvPr name="TextBox 11" id="11"/>
          <p:cNvSpPr txBox="true"/>
          <p:nvPr/>
        </p:nvSpPr>
        <p:spPr>
          <a:xfrm rot="0">
            <a:off x="1661111" y="858529"/>
            <a:ext cx="14148585" cy="666750"/>
          </a:xfrm>
          <a:prstGeom prst="rect">
            <a:avLst/>
          </a:prstGeom>
        </p:spPr>
        <p:txBody>
          <a:bodyPr anchor="t" rtlCol="false" tIns="0" lIns="0" bIns="0" rIns="0">
            <a:spAutoFit/>
          </a:bodyPr>
          <a:lstStyle/>
          <a:p>
            <a:pPr algn="ctr" marL="0" indent="0" lvl="0">
              <a:lnSpc>
                <a:spcPts val="4800"/>
              </a:lnSpc>
            </a:pPr>
            <a:r>
              <a:rPr lang="en-US" sz="5000" spc="-480">
                <a:solidFill>
                  <a:srgbClr val="156669"/>
                </a:solidFill>
                <a:latin typeface="Cy Grotesk Key Bold"/>
              </a:rPr>
              <a:t>Project Outcome and Public Impact</a:t>
            </a:r>
          </a:p>
        </p:txBody>
      </p:sp>
      <p:sp>
        <p:nvSpPr>
          <p:cNvPr name="TextBox 12" id="12"/>
          <p:cNvSpPr txBox="true"/>
          <p:nvPr/>
        </p:nvSpPr>
        <p:spPr>
          <a:xfrm rot="0">
            <a:off x="1256169" y="6059539"/>
            <a:ext cx="9429402" cy="583810"/>
          </a:xfrm>
          <a:prstGeom prst="rect">
            <a:avLst/>
          </a:prstGeom>
        </p:spPr>
        <p:txBody>
          <a:bodyPr anchor="t" rtlCol="false" tIns="0" lIns="0" bIns="0" rIns="0">
            <a:spAutoFit/>
          </a:bodyPr>
          <a:lstStyle/>
          <a:p>
            <a:pPr algn="l" marL="0" indent="0" lvl="0">
              <a:lnSpc>
                <a:spcPts val="4244"/>
              </a:lnSpc>
              <a:spcBef>
                <a:spcPct val="0"/>
              </a:spcBef>
            </a:pPr>
            <a:r>
              <a:rPr lang="en-US" sz="4420" spc="-424">
                <a:solidFill>
                  <a:srgbClr val="156669"/>
                </a:solidFill>
                <a:latin typeface="Public Sans"/>
              </a:rPr>
              <a:t>Significance to Public Community:</a:t>
            </a:r>
          </a:p>
        </p:txBody>
      </p:sp>
      <p:sp>
        <p:nvSpPr>
          <p:cNvPr name="TextBox 13" id="13"/>
          <p:cNvSpPr txBox="true"/>
          <p:nvPr/>
        </p:nvSpPr>
        <p:spPr>
          <a:xfrm rot="0">
            <a:off x="930497" y="3330287"/>
            <a:ext cx="16958984" cy="2386584"/>
          </a:xfrm>
          <a:prstGeom prst="rect">
            <a:avLst/>
          </a:prstGeom>
        </p:spPr>
        <p:txBody>
          <a:bodyPr anchor="t" rtlCol="false" tIns="0" lIns="0" bIns="0" rIns="0">
            <a:spAutoFit/>
          </a:bodyPr>
          <a:lstStyle/>
          <a:p>
            <a:pPr algn="just" marL="798831" indent="-399416" lvl="1">
              <a:lnSpc>
                <a:spcPts val="4773"/>
              </a:lnSpc>
              <a:buFont typeface="Arial"/>
              <a:buChar char="•"/>
            </a:pPr>
            <a:r>
              <a:rPr lang="en-US" sz="3700" spc="-355">
                <a:solidFill>
                  <a:srgbClr val="145786"/>
                </a:solidFill>
                <a:latin typeface="Glacial Indifference"/>
              </a:rPr>
              <a:t>Comprehensive insights into healthcare supp</a:t>
            </a:r>
            <a:r>
              <a:rPr lang="en-US" sz="3700" spc="-355">
                <a:solidFill>
                  <a:srgbClr val="145786"/>
                </a:solidFill>
                <a:latin typeface="Glacial Indifference"/>
              </a:rPr>
              <a:t>ly chain dynamics.</a:t>
            </a:r>
          </a:p>
          <a:p>
            <a:pPr algn="just" marL="798831" indent="-399416" lvl="1">
              <a:lnSpc>
                <a:spcPts val="4773"/>
              </a:lnSpc>
              <a:buFont typeface="Arial"/>
              <a:buChar char="•"/>
            </a:pPr>
            <a:r>
              <a:rPr lang="en-US" sz="3700" spc="-355">
                <a:solidFill>
                  <a:srgbClr val="145786"/>
                </a:solidFill>
                <a:latin typeface="Glacial Indifference"/>
              </a:rPr>
              <a:t>Accurate predictive modeling for product purchase forecasting.</a:t>
            </a:r>
          </a:p>
          <a:p>
            <a:pPr algn="just" marL="798831" indent="-399416" lvl="1">
              <a:lnSpc>
                <a:spcPts val="4773"/>
              </a:lnSpc>
              <a:buFont typeface="Arial"/>
              <a:buChar char="•"/>
            </a:pPr>
            <a:r>
              <a:rPr lang="en-US" sz="3700" spc="-355">
                <a:solidFill>
                  <a:srgbClr val="145786"/>
                </a:solidFill>
                <a:latin typeface="Glacial Indifference"/>
              </a:rPr>
              <a:t>Tangible representation through visualizations of predictive capabilities.</a:t>
            </a:r>
          </a:p>
          <a:p>
            <a:pPr algn="just">
              <a:lnSpc>
                <a:spcPts val="4773"/>
              </a:lnSpc>
            </a:pPr>
          </a:p>
        </p:txBody>
      </p:sp>
      <p:sp>
        <p:nvSpPr>
          <p:cNvPr name="TextBox 14" id="14"/>
          <p:cNvSpPr txBox="true"/>
          <p:nvPr/>
        </p:nvSpPr>
        <p:spPr>
          <a:xfrm rot="0">
            <a:off x="1028700" y="6871716"/>
            <a:ext cx="16958984" cy="2386584"/>
          </a:xfrm>
          <a:prstGeom prst="rect">
            <a:avLst/>
          </a:prstGeom>
        </p:spPr>
        <p:txBody>
          <a:bodyPr anchor="t" rtlCol="false" tIns="0" lIns="0" bIns="0" rIns="0">
            <a:spAutoFit/>
          </a:bodyPr>
          <a:lstStyle/>
          <a:p>
            <a:pPr marL="798831" indent="-399416" lvl="1">
              <a:lnSpc>
                <a:spcPts val="4773"/>
              </a:lnSpc>
              <a:buFont typeface="Arial"/>
              <a:buChar char="•"/>
            </a:pPr>
            <a:r>
              <a:rPr lang="en-US" sz="3700" spc="-355">
                <a:solidFill>
                  <a:srgbClr val="145786"/>
                </a:solidFill>
                <a:latin typeface="Glacial Indifference"/>
              </a:rPr>
              <a:t>Informed decision-making for efficie</a:t>
            </a:r>
            <a:r>
              <a:rPr lang="en-US" sz="3700" spc="-355">
                <a:solidFill>
                  <a:srgbClr val="145786"/>
                </a:solidFill>
                <a:latin typeface="Glacial Indifference"/>
              </a:rPr>
              <a:t>nt healthcare logistics.</a:t>
            </a:r>
          </a:p>
          <a:p>
            <a:pPr marL="798831" indent="-399416" lvl="1">
              <a:lnSpc>
                <a:spcPts val="4773"/>
              </a:lnSpc>
              <a:buFont typeface="Arial"/>
              <a:buChar char="•"/>
            </a:pPr>
            <a:r>
              <a:rPr lang="en-US" sz="3700" spc="-355">
                <a:solidFill>
                  <a:srgbClr val="145786"/>
                </a:solidFill>
                <a:latin typeface="Glacial Indifference"/>
              </a:rPr>
              <a:t>Enhanced procurement strategies for better resource allocation.</a:t>
            </a:r>
          </a:p>
          <a:p>
            <a:pPr marL="798831" indent="-399416" lvl="1">
              <a:lnSpc>
                <a:spcPts val="4773"/>
              </a:lnSpc>
              <a:buFont typeface="Arial"/>
              <a:buChar char="•"/>
            </a:pPr>
            <a:r>
              <a:rPr lang="en-US" sz="3700" spc="-355">
                <a:solidFill>
                  <a:srgbClr val="145786"/>
                </a:solidFill>
                <a:latin typeface="Glacial Indifference"/>
              </a:rPr>
              <a:t>Improved supply chain management leading to cost-effectiveness.</a:t>
            </a:r>
          </a:p>
          <a:p>
            <a:pPr>
              <a:lnSpc>
                <a:spcPts val="4773"/>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4990523" y="545496"/>
            <a:ext cx="6718697" cy="1387467"/>
          </a:xfrm>
          <a:prstGeom prst="rect">
            <a:avLst/>
          </a:prstGeom>
        </p:spPr>
        <p:txBody>
          <a:bodyPr anchor="t" rtlCol="false" tIns="0" lIns="0" bIns="0" rIns="0">
            <a:spAutoFit/>
          </a:bodyPr>
          <a:lstStyle/>
          <a:p>
            <a:pPr algn="ctr">
              <a:lnSpc>
                <a:spcPts val="11200"/>
              </a:lnSpc>
            </a:pPr>
            <a:r>
              <a:rPr lang="en-US" sz="8000">
                <a:solidFill>
                  <a:srgbClr val="000000"/>
                </a:solidFill>
                <a:latin typeface="Cy Grotesk Key Bold"/>
              </a:rPr>
              <a:t>Introduction</a:t>
            </a:r>
          </a:p>
        </p:txBody>
      </p:sp>
      <p:sp>
        <p:nvSpPr>
          <p:cNvPr name="TextBox 3" id="3"/>
          <p:cNvSpPr txBox="true"/>
          <p:nvPr/>
        </p:nvSpPr>
        <p:spPr>
          <a:xfrm rot="0">
            <a:off x="514350" y="2877294"/>
            <a:ext cx="17259300" cy="5645781"/>
          </a:xfrm>
          <a:prstGeom prst="rect">
            <a:avLst/>
          </a:prstGeom>
        </p:spPr>
        <p:txBody>
          <a:bodyPr anchor="t" rtlCol="false" tIns="0" lIns="0" bIns="0" rIns="0">
            <a:spAutoFit/>
          </a:bodyPr>
          <a:lstStyle/>
          <a:p>
            <a:pPr>
              <a:lnSpc>
                <a:spcPts val="6440"/>
              </a:lnSpc>
              <a:spcBef>
                <a:spcPct val="0"/>
              </a:spcBef>
            </a:pPr>
            <a:r>
              <a:rPr lang="en-US" sz="4600" spc="-441">
                <a:solidFill>
                  <a:srgbClr val="145786"/>
                </a:solidFill>
                <a:latin typeface="Glacial Indifference"/>
              </a:rPr>
              <a:t> Medsync is an innovative project aimed at revolutionizing medical supply chain management. By leveraging advanced technology and strategic partnerships, Medsync ensures the seamless flow of crucial medical supplies, enhancing patient safety and healthcare efficiency. The project prioritizes supply chain resilience to withstand disruptions while also minimizing environmental impact and optimizing costs. Ultimately, Medsync aims to create a sustainable and reliable solution that benefits both healthcare providers and patients.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249053" y="2766330"/>
            <a:ext cx="17789895" cy="3353979"/>
            <a:chOff x="0" y="0"/>
            <a:chExt cx="5541649" cy="1044783"/>
          </a:xfrm>
        </p:grpSpPr>
        <p:sp>
          <p:nvSpPr>
            <p:cNvPr name="Freeform 3" id="3"/>
            <p:cNvSpPr/>
            <p:nvPr/>
          </p:nvSpPr>
          <p:spPr>
            <a:xfrm flipH="false" flipV="false" rot="0">
              <a:off x="0" y="0"/>
              <a:ext cx="5541649" cy="1044783"/>
            </a:xfrm>
            <a:custGeom>
              <a:avLst/>
              <a:gdLst/>
              <a:ahLst/>
              <a:cxnLst/>
              <a:rect r="r" b="b" t="t" l="l"/>
              <a:pathLst>
                <a:path h="1044783" w="5541649">
                  <a:moveTo>
                    <a:pt x="6528" y="0"/>
                  </a:moveTo>
                  <a:lnTo>
                    <a:pt x="5535121" y="0"/>
                  </a:lnTo>
                  <a:cubicBezTo>
                    <a:pt x="5538726" y="0"/>
                    <a:pt x="5541649" y="2923"/>
                    <a:pt x="5541649" y="6528"/>
                  </a:cubicBezTo>
                  <a:lnTo>
                    <a:pt x="5541649" y="1038255"/>
                  </a:lnTo>
                  <a:cubicBezTo>
                    <a:pt x="5541649" y="1041860"/>
                    <a:pt x="5538726" y="1044783"/>
                    <a:pt x="5535121" y="1044783"/>
                  </a:cubicBezTo>
                  <a:lnTo>
                    <a:pt x="6528" y="1044783"/>
                  </a:lnTo>
                  <a:cubicBezTo>
                    <a:pt x="4797" y="1044783"/>
                    <a:pt x="3136" y="1044095"/>
                    <a:pt x="1912" y="1042871"/>
                  </a:cubicBezTo>
                  <a:cubicBezTo>
                    <a:pt x="688" y="1041647"/>
                    <a:pt x="0" y="1039986"/>
                    <a:pt x="0" y="1038255"/>
                  </a:cubicBezTo>
                  <a:lnTo>
                    <a:pt x="0" y="6528"/>
                  </a:lnTo>
                  <a:cubicBezTo>
                    <a:pt x="0" y="2923"/>
                    <a:pt x="2923" y="0"/>
                    <a:pt x="6528" y="0"/>
                  </a:cubicBezTo>
                  <a:close/>
                </a:path>
              </a:pathLst>
            </a:custGeom>
            <a:solidFill>
              <a:srgbClr val="FBF6F1"/>
            </a:solidFill>
            <a:ln w="9525" cap="sq">
              <a:solidFill>
                <a:srgbClr val="000000"/>
              </a:solidFill>
              <a:prstDash val="solid"/>
              <a:miter/>
            </a:ln>
          </p:spPr>
        </p:sp>
        <p:sp>
          <p:nvSpPr>
            <p:cNvPr name="TextBox 4" id="4"/>
            <p:cNvSpPr txBox="true"/>
            <p:nvPr/>
          </p:nvSpPr>
          <p:spPr>
            <a:xfrm>
              <a:off x="0" y="-38100"/>
              <a:ext cx="5541649" cy="10828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16338" y="8358684"/>
            <a:ext cx="1860993" cy="1647825"/>
          </a:xfrm>
          <a:custGeom>
            <a:avLst/>
            <a:gdLst/>
            <a:ahLst/>
            <a:cxnLst/>
            <a:rect r="r" b="b" t="t" l="l"/>
            <a:pathLst>
              <a:path h="1647825" w="1860993">
                <a:moveTo>
                  <a:pt x="0" y="0"/>
                </a:moveTo>
                <a:lnTo>
                  <a:pt x="1860993" y="0"/>
                </a:lnTo>
                <a:lnTo>
                  <a:pt x="1860993" y="1647825"/>
                </a:lnTo>
                <a:lnTo>
                  <a:pt x="0" y="1647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503075"/>
            <a:ext cx="1822250" cy="1282408"/>
          </a:xfrm>
          <a:custGeom>
            <a:avLst/>
            <a:gdLst/>
            <a:ahLst/>
            <a:cxnLst/>
            <a:rect r="r" b="b" t="t" l="l"/>
            <a:pathLst>
              <a:path h="1282408" w="1822250">
                <a:moveTo>
                  <a:pt x="0" y="0"/>
                </a:moveTo>
                <a:lnTo>
                  <a:pt x="1822250" y="0"/>
                </a:lnTo>
                <a:lnTo>
                  <a:pt x="1822250" y="1282408"/>
                </a:lnTo>
                <a:lnTo>
                  <a:pt x="0" y="12824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246835" y="3332823"/>
            <a:ext cx="6521434" cy="1110496"/>
          </a:xfrm>
          <a:prstGeom prst="rect">
            <a:avLst/>
          </a:prstGeom>
        </p:spPr>
        <p:txBody>
          <a:bodyPr anchor="t" rtlCol="false" tIns="0" lIns="0" bIns="0" rIns="0">
            <a:spAutoFit/>
          </a:bodyPr>
          <a:lstStyle/>
          <a:p>
            <a:pPr algn="l">
              <a:lnSpc>
                <a:spcPts val="4249"/>
              </a:lnSpc>
              <a:spcBef>
                <a:spcPct val="0"/>
              </a:spcBef>
            </a:pPr>
            <a:r>
              <a:rPr lang="en-US" sz="4426" spc="-424">
                <a:solidFill>
                  <a:srgbClr val="156669"/>
                </a:solidFill>
                <a:latin typeface="Public Sans"/>
              </a:rPr>
              <a:t>Future Implications:</a:t>
            </a:r>
          </a:p>
          <a:p>
            <a:pPr algn="l" marL="0" indent="0" lvl="0">
              <a:lnSpc>
                <a:spcPts val="4249"/>
              </a:lnSpc>
              <a:spcBef>
                <a:spcPct val="0"/>
              </a:spcBef>
            </a:pPr>
          </a:p>
        </p:txBody>
      </p:sp>
      <p:sp>
        <p:nvSpPr>
          <p:cNvPr name="TextBox 8" id="8"/>
          <p:cNvSpPr txBox="true"/>
          <p:nvPr/>
        </p:nvSpPr>
        <p:spPr>
          <a:xfrm rot="0">
            <a:off x="1661111" y="858529"/>
            <a:ext cx="14148585" cy="666750"/>
          </a:xfrm>
          <a:prstGeom prst="rect">
            <a:avLst/>
          </a:prstGeom>
        </p:spPr>
        <p:txBody>
          <a:bodyPr anchor="t" rtlCol="false" tIns="0" lIns="0" bIns="0" rIns="0">
            <a:spAutoFit/>
          </a:bodyPr>
          <a:lstStyle/>
          <a:p>
            <a:pPr algn="ctr" marL="0" indent="0" lvl="0">
              <a:lnSpc>
                <a:spcPts val="4800"/>
              </a:lnSpc>
            </a:pPr>
            <a:r>
              <a:rPr lang="en-US" sz="5000" spc="-480">
                <a:solidFill>
                  <a:srgbClr val="156669"/>
                </a:solidFill>
                <a:latin typeface="Cy Grotesk Key Bold"/>
              </a:rPr>
              <a:t>Project Outcome and Public Impact</a:t>
            </a:r>
          </a:p>
        </p:txBody>
      </p:sp>
      <p:sp>
        <p:nvSpPr>
          <p:cNvPr name="TextBox 9" id="9"/>
          <p:cNvSpPr txBox="true"/>
          <p:nvPr/>
        </p:nvSpPr>
        <p:spPr>
          <a:xfrm rot="0">
            <a:off x="1028700" y="3934525"/>
            <a:ext cx="16979053" cy="2389374"/>
          </a:xfrm>
          <a:prstGeom prst="rect">
            <a:avLst/>
          </a:prstGeom>
        </p:spPr>
        <p:txBody>
          <a:bodyPr anchor="t" rtlCol="false" tIns="0" lIns="0" bIns="0" rIns="0">
            <a:spAutoFit/>
          </a:bodyPr>
          <a:lstStyle/>
          <a:p>
            <a:pPr algn="just" marL="799776" indent="-399888" lvl="1">
              <a:lnSpc>
                <a:spcPts val="4778"/>
              </a:lnSpc>
              <a:buFont typeface="Arial"/>
              <a:buChar char="•"/>
            </a:pPr>
            <a:r>
              <a:rPr lang="en-US" sz="3704" spc="-355">
                <a:solidFill>
                  <a:srgbClr val="145786"/>
                </a:solidFill>
                <a:latin typeface="Glacial Indifference"/>
              </a:rPr>
              <a:t>Implementation of optimized production plans for cost minimization.</a:t>
            </a:r>
          </a:p>
          <a:p>
            <a:pPr algn="just" marL="799776" indent="-399888" lvl="1">
              <a:lnSpc>
                <a:spcPts val="4778"/>
              </a:lnSpc>
              <a:buFont typeface="Arial"/>
              <a:buChar char="•"/>
            </a:pPr>
            <a:r>
              <a:rPr lang="en-US" sz="3704" spc="-355">
                <a:solidFill>
                  <a:srgbClr val="145786"/>
                </a:solidFill>
                <a:latin typeface="Glacial Indifference"/>
              </a:rPr>
              <a:t>Empowering stakeholders with actionable intelligence in healthcare logistics.</a:t>
            </a:r>
          </a:p>
          <a:p>
            <a:pPr algn="just" marL="799776" indent="-399888" lvl="1">
              <a:lnSpc>
                <a:spcPts val="4778"/>
              </a:lnSpc>
              <a:buFont typeface="Arial"/>
              <a:buChar char="•"/>
            </a:pPr>
            <a:r>
              <a:rPr lang="en-US" sz="3704" spc="-355">
                <a:solidFill>
                  <a:srgbClr val="145786"/>
                </a:solidFill>
                <a:latin typeface="Glacial Indifference"/>
              </a:rPr>
              <a:t>Aiding public health institutions in better resource utilization.</a:t>
            </a:r>
          </a:p>
          <a:p>
            <a:pPr algn="just">
              <a:lnSpc>
                <a:spcPts val="4778"/>
              </a:lnSpc>
            </a:pP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B8D2E4"/>
        </a:solidFill>
      </p:bgPr>
    </p:bg>
    <p:spTree>
      <p:nvGrpSpPr>
        <p:cNvPr id="1" name=""/>
        <p:cNvGrpSpPr/>
        <p:nvPr/>
      </p:nvGrpSpPr>
      <p:grpSpPr>
        <a:xfrm>
          <a:off x="0" y="0"/>
          <a:ext cx="0" cy="0"/>
          <a:chOff x="0" y="0"/>
          <a:chExt cx="0" cy="0"/>
        </a:xfrm>
      </p:grpSpPr>
      <p:sp>
        <p:nvSpPr>
          <p:cNvPr name="TextBox 2" id="2"/>
          <p:cNvSpPr txBox="true"/>
          <p:nvPr/>
        </p:nvSpPr>
        <p:spPr>
          <a:xfrm rot="0">
            <a:off x="6047780" y="453714"/>
            <a:ext cx="6192441" cy="1035673"/>
          </a:xfrm>
          <a:prstGeom prst="rect">
            <a:avLst/>
          </a:prstGeom>
        </p:spPr>
        <p:txBody>
          <a:bodyPr anchor="t" rtlCol="false" tIns="0" lIns="0" bIns="0" rIns="0">
            <a:spAutoFit/>
          </a:bodyPr>
          <a:lstStyle/>
          <a:p>
            <a:pPr algn="ctr">
              <a:lnSpc>
                <a:spcPts val="8540"/>
              </a:lnSpc>
            </a:pPr>
            <a:r>
              <a:rPr lang="en-US" sz="6100">
                <a:solidFill>
                  <a:srgbClr val="156669"/>
                </a:solidFill>
                <a:latin typeface="Cy Grotesk Key Bold"/>
              </a:rPr>
              <a:t>Project Module</a:t>
            </a:r>
          </a:p>
        </p:txBody>
      </p:sp>
      <p:sp>
        <p:nvSpPr>
          <p:cNvPr name="TextBox 3" id="3"/>
          <p:cNvSpPr txBox="true"/>
          <p:nvPr/>
        </p:nvSpPr>
        <p:spPr>
          <a:xfrm rot="0">
            <a:off x="261257" y="1747656"/>
            <a:ext cx="18026743" cy="9037505"/>
          </a:xfrm>
          <a:prstGeom prst="rect">
            <a:avLst/>
          </a:prstGeom>
        </p:spPr>
        <p:txBody>
          <a:bodyPr anchor="t" rtlCol="false" tIns="0" lIns="0" bIns="0" rIns="0">
            <a:spAutoFit/>
          </a:bodyPr>
          <a:lstStyle/>
          <a:p>
            <a:pPr algn="ctr">
              <a:lnSpc>
                <a:spcPts val="5869"/>
              </a:lnSpc>
              <a:spcBef>
                <a:spcPct val="0"/>
              </a:spcBef>
            </a:pPr>
            <a:r>
              <a:rPr lang="en-US" sz="4192" spc="-402">
                <a:solidFill>
                  <a:srgbClr val="068969"/>
                </a:solidFill>
                <a:latin typeface="Cy Grotesk Key Bold"/>
              </a:rPr>
              <a:t>Project Components</a:t>
            </a:r>
          </a:p>
          <a:p>
            <a:pPr algn="ctr">
              <a:lnSpc>
                <a:spcPts val="3349"/>
              </a:lnSpc>
              <a:spcBef>
                <a:spcPct val="0"/>
              </a:spcBef>
            </a:pPr>
          </a:p>
          <a:p>
            <a:pPr marL="624537" indent="-312268" lvl="1">
              <a:lnSpc>
                <a:spcPts val="4049"/>
              </a:lnSpc>
              <a:buFont typeface="Arial"/>
              <a:buChar char="•"/>
            </a:pPr>
            <a:r>
              <a:rPr lang="en-US" sz="2892" spc="-66">
                <a:solidFill>
                  <a:srgbClr val="156669"/>
                </a:solidFill>
                <a:latin typeface="Cy Grotesk Key"/>
              </a:rPr>
              <a:t>Supply Chain Management: Organizes how medical supplies move from makers to users.</a:t>
            </a:r>
          </a:p>
          <a:p>
            <a:pPr marL="624537" indent="-312268" lvl="1">
              <a:lnSpc>
                <a:spcPts val="4049"/>
              </a:lnSpc>
              <a:buFont typeface="Arial"/>
              <a:buChar char="•"/>
            </a:pPr>
            <a:r>
              <a:rPr lang="en-US" sz="2892" spc="-66">
                <a:solidFill>
                  <a:srgbClr val="156669"/>
                </a:solidFill>
                <a:latin typeface="Cy Grotesk Key"/>
              </a:rPr>
              <a:t>Order Consolidation: Combines orders from different places to save money.</a:t>
            </a:r>
          </a:p>
          <a:p>
            <a:pPr marL="624537" indent="-312268" lvl="1">
              <a:lnSpc>
                <a:spcPts val="4049"/>
              </a:lnSpc>
              <a:buFont typeface="Arial"/>
              <a:buChar char="•"/>
            </a:pPr>
            <a:r>
              <a:rPr lang="en-US" sz="2892" spc="-66">
                <a:solidFill>
                  <a:srgbClr val="156669"/>
                </a:solidFill>
                <a:latin typeface="Cy Grotesk Key"/>
              </a:rPr>
              <a:t>Resilience Planning: Prepares for unexpected problems in the supply chain.</a:t>
            </a:r>
          </a:p>
          <a:p>
            <a:pPr marL="624537" indent="-312268" lvl="1">
              <a:lnSpc>
                <a:spcPts val="4049"/>
              </a:lnSpc>
              <a:buFont typeface="Arial"/>
              <a:buChar char="•"/>
            </a:pPr>
            <a:r>
              <a:rPr lang="en-US" sz="2892" spc="-66">
                <a:solidFill>
                  <a:srgbClr val="156669"/>
                </a:solidFill>
                <a:latin typeface="Cy Grotesk Key"/>
              </a:rPr>
              <a:t>Environmental Impact Assessment: Checks how our actions affect the environment.</a:t>
            </a:r>
          </a:p>
          <a:p>
            <a:pPr algn="ctr">
              <a:lnSpc>
                <a:spcPts val="3349"/>
              </a:lnSpc>
            </a:pPr>
          </a:p>
          <a:p>
            <a:pPr algn="ctr">
              <a:lnSpc>
                <a:spcPts val="5869"/>
              </a:lnSpc>
              <a:spcBef>
                <a:spcPct val="0"/>
              </a:spcBef>
            </a:pPr>
            <a:r>
              <a:rPr lang="en-US" sz="4192" spc="-402">
                <a:solidFill>
                  <a:srgbClr val="068969"/>
                </a:solidFill>
                <a:latin typeface="Cy Grotesk Key Bold"/>
              </a:rPr>
              <a:t>Association between Components:</a:t>
            </a:r>
          </a:p>
          <a:p>
            <a:pPr algn="ctr">
              <a:lnSpc>
                <a:spcPts val="3349"/>
              </a:lnSpc>
              <a:spcBef>
                <a:spcPct val="0"/>
              </a:spcBef>
            </a:pPr>
          </a:p>
          <a:p>
            <a:pPr marL="624537" indent="-312268" lvl="1">
              <a:lnSpc>
                <a:spcPts val="4049"/>
              </a:lnSpc>
              <a:buFont typeface="Arial"/>
              <a:buChar char="•"/>
            </a:pPr>
            <a:r>
              <a:rPr lang="en-US" sz="2892" spc="-66">
                <a:solidFill>
                  <a:srgbClr val="156669"/>
                </a:solidFill>
                <a:latin typeface="Cy Grotesk Key"/>
              </a:rPr>
              <a:t>They work together to make sure orders are efficient, plans are flexible, and we're mindful of the environment.</a:t>
            </a:r>
          </a:p>
          <a:p>
            <a:pPr algn="ctr">
              <a:lnSpc>
                <a:spcPts val="5869"/>
              </a:lnSpc>
              <a:spcBef>
                <a:spcPct val="0"/>
              </a:spcBef>
            </a:pPr>
            <a:r>
              <a:rPr lang="en-US" sz="4192" spc="-402">
                <a:solidFill>
                  <a:srgbClr val="068969"/>
                </a:solidFill>
                <a:latin typeface="Cy Grotesk Key Bold"/>
              </a:rPr>
              <a:t>Purpose</a:t>
            </a:r>
          </a:p>
          <a:p>
            <a:pPr algn="ctr">
              <a:lnSpc>
                <a:spcPts val="3349"/>
              </a:lnSpc>
              <a:spcBef>
                <a:spcPct val="0"/>
              </a:spcBef>
            </a:pPr>
          </a:p>
          <a:p>
            <a:pPr marL="710894" indent="-355447" lvl="1">
              <a:lnSpc>
                <a:spcPts val="4609"/>
              </a:lnSpc>
              <a:buFont typeface="Arial"/>
              <a:buChar char="•"/>
            </a:pPr>
            <a:r>
              <a:rPr lang="en-US" sz="3292" spc="-75">
                <a:solidFill>
                  <a:srgbClr val="156669"/>
                </a:solidFill>
                <a:latin typeface="Cy Grotesk Key"/>
              </a:rPr>
              <a:t>Efficiency: Helps medical facilities get supplies faster and cheaper.</a:t>
            </a:r>
          </a:p>
          <a:p>
            <a:pPr marL="646126" indent="-323063" lvl="1">
              <a:lnSpc>
                <a:spcPts val="4189"/>
              </a:lnSpc>
              <a:buFont typeface="Arial"/>
              <a:buChar char="•"/>
            </a:pPr>
            <a:r>
              <a:rPr lang="en-US" sz="2992" spc="-68">
                <a:solidFill>
                  <a:srgbClr val="156669"/>
                </a:solidFill>
                <a:latin typeface="Cy Grotesk Key"/>
              </a:rPr>
              <a:t>Cost Reduction: Saves money by ordering smart and being ready for emergencies.</a:t>
            </a:r>
          </a:p>
          <a:p>
            <a:pPr marL="646126" indent="-323063" lvl="1">
              <a:lnSpc>
                <a:spcPts val="4189"/>
              </a:lnSpc>
              <a:buFont typeface="Arial"/>
              <a:buChar char="•"/>
            </a:pPr>
            <a:r>
              <a:rPr lang="en-US" sz="2992" spc="-68">
                <a:solidFill>
                  <a:srgbClr val="156669"/>
                </a:solidFill>
                <a:latin typeface="Cy Grotesk Key"/>
              </a:rPr>
              <a:t>Environmental Responsibility: Cares about how our actions impact the environment.</a:t>
            </a:r>
          </a:p>
          <a:p>
            <a:pPr algn="ctr">
              <a:lnSpc>
                <a:spcPts val="376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B8D2E4"/>
        </a:solidFill>
      </p:bgPr>
    </p:bg>
    <p:spTree>
      <p:nvGrpSpPr>
        <p:cNvPr id="1" name=""/>
        <p:cNvGrpSpPr/>
        <p:nvPr/>
      </p:nvGrpSpPr>
      <p:grpSpPr>
        <a:xfrm>
          <a:off x="0" y="0"/>
          <a:ext cx="0" cy="0"/>
          <a:chOff x="0" y="0"/>
          <a:chExt cx="0" cy="0"/>
        </a:xfrm>
      </p:grpSpPr>
      <p:sp>
        <p:nvSpPr>
          <p:cNvPr name="TextBox 2" id="2"/>
          <p:cNvSpPr txBox="true"/>
          <p:nvPr/>
        </p:nvSpPr>
        <p:spPr>
          <a:xfrm rot="0">
            <a:off x="1663958" y="356876"/>
            <a:ext cx="15417285" cy="1210298"/>
          </a:xfrm>
          <a:prstGeom prst="rect">
            <a:avLst/>
          </a:prstGeom>
        </p:spPr>
        <p:txBody>
          <a:bodyPr anchor="t" rtlCol="false" tIns="0" lIns="0" bIns="0" rIns="0">
            <a:spAutoFit/>
          </a:bodyPr>
          <a:lstStyle/>
          <a:p>
            <a:pPr algn="ctr">
              <a:lnSpc>
                <a:spcPts val="9940"/>
              </a:lnSpc>
            </a:pPr>
            <a:r>
              <a:rPr lang="en-US" sz="7100">
                <a:solidFill>
                  <a:srgbClr val="156669"/>
                </a:solidFill>
                <a:latin typeface="Cy Grotesk Key Bold"/>
              </a:rPr>
              <a:t>Applicability in Societal Context</a:t>
            </a:r>
          </a:p>
        </p:txBody>
      </p:sp>
      <p:sp>
        <p:nvSpPr>
          <p:cNvPr name="TextBox 3" id="3"/>
          <p:cNvSpPr txBox="true"/>
          <p:nvPr/>
        </p:nvSpPr>
        <p:spPr>
          <a:xfrm rot="0">
            <a:off x="461731" y="1941739"/>
            <a:ext cx="17364537" cy="8132274"/>
          </a:xfrm>
          <a:prstGeom prst="rect">
            <a:avLst/>
          </a:prstGeom>
        </p:spPr>
        <p:txBody>
          <a:bodyPr anchor="t" rtlCol="false" tIns="0" lIns="0" bIns="0" rIns="0">
            <a:spAutoFit/>
          </a:bodyPr>
          <a:lstStyle/>
          <a:p>
            <a:pPr>
              <a:lnSpc>
                <a:spcPts val="4314"/>
              </a:lnSpc>
              <a:spcBef>
                <a:spcPct val="0"/>
              </a:spcBef>
            </a:pPr>
            <a:r>
              <a:rPr lang="en-US" sz="3081" spc="-295">
                <a:solidFill>
                  <a:srgbClr val="145786"/>
                </a:solidFill>
                <a:latin typeface="Cy Grotesk Key"/>
              </a:rPr>
              <a:t>MedSync's applicability in real-world healthcare settings extends to hospitals, clinics, and other</a:t>
            </a:r>
          </a:p>
          <a:p>
            <a:pPr>
              <a:lnSpc>
                <a:spcPts val="4314"/>
              </a:lnSpc>
              <a:spcBef>
                <a:spcPct val="0"/>
              </a:spcBef>
            </a:pPr>
            <a:r>
              <a:rPr lang="en-US" sz="3081" spc="-295">
                <a:solidFill>
                  <a:srgbClr val="145786"/>
                </a:solidFill>
                <a:latin typeface="Cy Grotesk Key"/>
              </a:rPr>
              <a:t>medical facilities where efficient supply chain management is critical for patient care.</a:t>
            </a:r>
          </a:p>
          <a:p>
            <a:pPr>
              <a:lnSpc>
                <a:spcPts val="4314"/>
              </a:lnSpc>
              <a:spcBef>
                <a:spcPct val="0"/>
              </a:spcBef>
            </a:pPr>
            <a:r>
              <a:rPr lang="en-US" sz="3081" spc="-295">
                <a:solidFill>
                  <a:srgbClr val="145786"/>
                </a:solidFill>
                <a:latin typeface="Cy Grotesk Key"/>
                <a:ea typeface="Cy Grotesk Key"/>
              </a:rPr>
              <a:t>● It can be implemented in pharmaceutical companies and medical device manufacturers to</a:t>
            </a:r>
          </a:p>
          <a:p>
            <a:pPr>
              <a:lnSpc>
                <a:spcPts val="4314"/>
              </a:lnSpc>
              <a:spcBef>
                <a:spcPct val="0"/>
              </a:spcBef>
            </a:pPr>
            <a:r>
              <a:rPr lang="en-US" sz="3081" spc="-295">
                <a:solidFill>
                  <a:srgbClr val="145786"/>
                </a:solidFill>
                <a:latin typeface="Cy Grotesk Key"/>
              </a:rPr>
              <a:t>streamline inventory management, production planning, and distribution processes.</a:t>
            </a:r>
          </a:p>
          <a:p>
            <a:pPr>
              <a:lnSpc>
                <a:spcPts val="4314"/>
              </a:lnSpc>
              <a:spcBef>
                <a:spcPct val="0"/>
              </a:spcBef>
            </a:pPr>
            <a:r>
              <a:rPr lang="en-US" sz="3081" spc="-295">
                <a:solidFill>
                  <a:srgbClr val="145786"/>
                </a:solidFill>
                <a:latin typeface="Cy Grotesk Key"/>
                <a:ea typeface="Cy Grotesk Key"/>
              </a:rPr>
              <a:t>● Health ministries and government agencies can leverage MedSync to optimize procurement</a:t>
            </a:r>
          </a:p>
          <a:p>
            <a:pPr>
              <a:lnSpc>
                <a:spcPts val="4314"/>
              </a:lnSpc>
              <a:spcBef>
                <a:spcPct val="0"/>
              </a:spcBef>
            </a:pPr>
            <a:r>
              <a:rPr lang="en-US" sz="3081" spc="-295">
                <a:solidFill>
                  <a:srgbClr val="145786"/>
                </a:solidFill>
                <a:latin typeface="Cy Grotesk Key"/>
              </a:rPr>
              <a:t>strategies, ensure adequate stock levels of essential medical supplies, and respond effectively</a:t>
            </a:r>
          </a:p>
          <a:p>
            <a:pPr>
              <a:lnSpc>
                <a:spcPts val="4314"/>
              </a:lnSpc>
              <a:spcBef>
                <a:spcPct val="0"/>
              </a:spcBef>
            </a:pPr>
            <a:r>
              <a:rPr lang="en-US" sz="3081" spc="-295">
                <a:solidFill>
                  <a:srgbClr val="145786"/>
                </a:solidFill>
                <a:latin typeface="Cy Grotesk Key"/>
              </a:rPr>
              <a:t>to public health crises and emergencies.</a:t>
            </a:r>
          </a:p>
          <a:p>
            <a:pPr>
              <a:lnSpc>
                <a:spcPts val="4314"/>
              </a:lnSpc>
              <a:spcBef>
                <a:spcPct val="0"/>
              </a:spcBef>
            </a:pPr>
            <a:r>
              <a:rPr lang="en-US" sz="3081" spc="-295">
                <a:solidFill>
                  <a:srgbClr val="145786"/>
                </a:solidFill>
                <a:latin typeface="Cy Grotesk Key"/>
                <a:ea typeface="Cy Grotesk Key"/>
              </a:rPr>
              <a:t>● MedSync is beneficial for healthcare supply chain consultants and professionals seeking</a:t>
            </a:r>
          </a:p>
          <a:p>
            <a:pPr>
              <a:lnSpc>
                <a:spcPts val="4314"/>
              </a:lnSpc>
              <a:spcBef>
                <a:spcPct val="0"/>
              </a:spcBef>
            </a:pPr>
            <a:r>
              <a:rPr lang="en-US" sz="3081" spc="-295">
                <a:solidFill>
                  <a:srgbClr val="145786"/>
                </a:solidFill>
                <a:latin typeface="Cy Grotesk Key"/>
              </a:rPr>
              <a:t>data-driven insights to improve operational efficiency, reduce costs, and enhance service</a:t>
            </a:r>
          </a:p>
          <a:p>
            <a:pPr>
              <a:lnSpc>
                <a:spcPts val="4314"/>
              </a:lnSpc>
              <a:spcBef>
                <a:spcPct val="0"/>
              </a:spcBef>
            </a:pPr>
            <a:r>
              <a:rPr lang="en-US" sz="3081" spc="-295">
                <a:solidFill>
                  <a:srgbClr val="145786"/>
                </a:solidFill>
                <a:latin typeface="Cy Grotesk Key"/>
              </a:rPr>
              <a:t>quality.</a:t>
            </a:r>
          </a:p>
          <a:p>
            <a:pPr>
              <a:lnSpc>
                <a:spcPts val="4314"/>
              </a:lnSpc>
              <a:spcBef>
                <a:spcPct val="0"/>
              </a:spcBef>
            </a:pPr>
            <a:r>
              <a:rPr lang="en-US" sz="3081" spc="-295">
                <a:solidFill>
                  <a:srgbClr val="145786"/>
                </a:solidFill>
                <a:latin typeface="Cy Grotesk Key"/>
                <a:ea typeface="Cy Grotesk Key"/>
              </a:rPr>
              <a:t>● Medical research institutions can utilize MedSync to track and manage research materials,</a:t>
            </a:r>
          </a:p>
          <a:p>
            <a:pPr>
              <a:lnSpc>
                <a:spcPts val="4314"/>
              </a:lnSpc>
              <a:spcBef>
                <a:spcPct val="0"/>
              </a:spcBef>
            </a:pPr>
            <a:r>
              <a:rPr lang="en-US" sz="3081" spc="-295">
                <a:solidFill>
                  <a:srgbClr val="145786"/>
                </a:solidFill>
                <a:latin typeface="Cy Grotesk Key"/>
              </a:rPr>
              <a:t>laboratory supplies, and equipment, facilitating smooth workflow and research continuity.</a:t>
            </a:r>
          </a:p>
          <a:p>
            <a:pPr>
              <a:lnSpc>
                <a:spcPts val="4314"/>
              </a:lnSpc>
              <a:spcBef>
                <a:spcPct val="0"/>
              </a:spcBef>
            </a:pPr>
            <a:r>
              <a:rPr lang="en-US" sz="3081" spc="-295">
                <a:solidFill>
                  <a:srgbClr val="145786"/>
                </a:solidFill>
                <a:latin typeface="Cy Grotesk Key"/>
                <a:ea typeface="Cy Grotesk Key"/>
              </a:rPr>
              <a:t>● MedSync's predictive modeling capabilities make it valuable for healthcare policymakers and</a:t>
            </a:r>
          </a:p>
          <a:p>
            <a:pPr>
              <a:lnSpc>
                <a:spcPts val="4314"/>
              </a:lnSpc>
              <a:spcBef>
                <a:spcPct val="0"/>
              </a:spcBef>
            </a:pPr>
            <a:r>
              <a:rPr lang="en-US" sz="3081" spc="-295">
                <a:solidFill>
                  <a:srgbClr val="145786"/>
                </a:solidFill>
                <a:latin typeface="Cy Grotesk Key"/>
              </a:rPr>
              <a:t>decision-makers in designing robust healthcare infrastructure, resource allocation strategies,</a:t>
            </a:r>
          </a:p>
          <a:p>
            <a:pPr>
              <a:lnSpc>
                <a:spcPts val="4314"/>
              </a:lnSpc>
              <a:spcBef>
                <a:spcPct val="0"/>
              </a:spcBef>
            </a:pPr>
            <a:r>
              <a:rPr lang="en-US" sz="3081" spc="-295">
                <a:solidFill>
                  <a:srgbClr val="145786"/>
                </a:solidFill>
                <a:latin typeface="Cy Grotesk Key"/>
              </a:rPr>
              <a:t>and disaster preparedness plans.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105823" y="0"/>
            <a:ext cx="12364180" cy="10261380"/>
          </a:xfrm>
          <a:custGeom>
            <a:avLst/>
            <a:gdLst/>
            <a:ahLst/>
            <a:cxnLst/>
            <a:rect r="r" b="b" t="t" l="l"/>
            <a:pathLst>
              <a:path h="10261380" w="12364180">
                <a:moveTo>
                  <a:pt x="0" y="0"/>
                </a:moveTo>
                <a:lnTo>
                  <a:pt x="12364180" y="0"/>
                </a:lnTo>
                <a:lnTo>
                  <a:pt x="12364180" y="10261380"/>
                </a:lnTo>
                <a:lnTo>
                  <a:pt x="0" y="10261380"/>
                </a:lnTo>
                <a:lnTo>
                  <a:pt x="0" y="0"/>
                </a:lnTo>
                <a:close/>
              </a:path>
            </a:pathLst>
          </a:custGeom>
          <a:blipFill>
            <a:blip r:embed="rId2"/>
            <a:stretch>
              <a:fillRect l="-5570" t="0" r="-41971" b="0"/>
            </a:stretch>
          </a:blipFill>
        </p:spPr>
      </p:sp>
      <p:sp>
        <p:nvSpPr>
          <p:cNvPr name="TextBox 3" id="3"/>
          <p:cNvSpPr txBox="true"/>
          <p:nvPr/>
        </p:nvSpPr>
        <p:spPr>
          <a:xfrm rot="0">
            <a:off x="12655278" y="4264659"/>
            <a:ext cx="5452642" cy="878841"/>
          </a:xfrm>
          <a:prstGeom prst="rect">
            <a:avLst/>
          </a:prstGeom>
        </p:spPr>
        <p:txBody>
          <a:bodyPr anchor="t" rtlCol="false" tIns="0" lIns="0" bIns="0" rIns="0">
            <a:spAutoFit/>
          </a:bodyPr>
          <a:lstStyle/>
          <a:p>
            <a:pPr algn="ctr" marL="0" indent="0" lvl="0">
              <a:lnSpc>
                <a:spcPts val="6820"/>
              </a:lnSpc>
            </a:pPr>
            <a:r>
              <a:rPr lang="en-US" sz="6200" spc="-341">
                <a:solidFill>
                  <a:srgbClr val="156669"/>
                </a:solidFill>
                <a:latin typeface="Cy Grotesk Key Bold"/>
              </a:rPr>
              <a:t>Contributions</a:t>
            </a:r>
          </a:p>
        </p:txBody>
      </p:sp>
      <p:sp>
        <p:nvSpPr>
          <p:cNvPr name="TextBox 4" id="4"/>
          <p:cNvSpPr txBox="true"/>
          <p:nvPr/>
        </p:nvSpPr>
        <p:spPr>
          <a:xfrm rot="0">
            <a:off x="105823" y="302594"/>
            <a:ext cx="11951746" cy="2048312"/>
          </a:xfrm>
          <a:prstGeom prst="rect">
            <a:avLst/>
          </a:prstGeom>
        </p:spPr>
        <p:txBody>
          <a:bodyPr anchor="t" rtlCol="false" tIns="0" lIns="0" bIns="0" rIns="0">
            <a:spAutoFit/>
          </a:bodyPr>
          <a:lstStyle/>
          <a:p>
            <a:pPr algn="ctr">
              <a:lnSpc>
                <a:spcPts val="5959"/>
              </a:lnSpc>
            </a:pPr>
            <a:r>
              <a:rPr lang="en-US" sz="4619" spc="-443">
                <a:solidFill>
                  <a:srgbClr val="145786"/>
                </a:solidFill>
                <a:latin typeface="Glacial Indifference Bold"/>
              </a:rPr>
              <a:t>   Shreya Sinha</a:t>
            </a:r>
          </a:p>
          <a:p>
            <a:pPr>
              <a:lnSpc>
                <a:spcPts val="5579"/>
              </a:lnSpc>
            </a:pPr>
          </a:p>
          <a:p>
            <a:pPr>
              <a:lnSpc>
                <a:spcPts val="4691"/>
              </a:lnSpc>
            </a:pPr>
          </a:p>
        </p:txBody>
      </p:sp>
      <p:sp>
        <p:nvSpPr>
          <p:cNvPr name="TextBox 5" id="5"/>
          <p:cNvSpPr txBox="true"/>
          <p:nvPr/>
        </p:nvSpPr>
        <p:spPr>
          <a:xfrm rot="0">
            <a:off x="105823" y="962025"/>
            <a:ext cx="11678920" cy="12455162"/>
          </a:xfrm>
          <a:prstGeom prst="rect">
            <a:avLst/>
          </a:prstGeom>
        </p:spPr>
        <p:txBody>
          <a:bodyPr anchor="t" rtlCol="false" tIns="0" lIns="0" bIns="0" rIns="0">
            <a:spAutoFit/>
          </a:bodyPr>
          <a:lstStyle/>
          <a:p>
            <a:pPr>
              <a:lnSpc>
                <a:spcPts val="4544"/>
              </a:lnSpc>
              <a:spcBef>
                <a:spcPct val="0"/>
              </a:spcBef>
            </a:pPr>
            <a:r>
              <a:rPr lang="en-US" sz="3246" spc="-311">
                <a:solidFill>
                  <a:srgbClr val="145786"/>
                </a:solidFill>
                <a:latin typeface="Glacial Indifference"/>
              </a:rPr>
              <a:t>Her contribution in  MEDSYNC project includes extensive research, successful project implementation, and thorough understanding of the utilized modules. This has led to tangible improvements in the medical supply chain, including enhanced efficiency, cost reduction, and a focus on environmental sustainability, ultimately benefiting patient safety and healthcare delivery.</a:t>
            </a:r>
            <a:r>
              <a:rPr lang="en-US" sz="3246" spc="-311">
                <a:solidFill>
                  <a:srgbClr val="145786"/>
                </a:solidFill>
                <a:latin typeface="Glacial Indifference"/>
              </a:rPr>
              <a:t> Her research efforts enriched the project with valuable insights, while her presentation skills effectively communicated complex information in a clear and engaging manner, leaving a lasting impression on our audience.  </a:t>
            </a:r>
          </a:p>
          <a:p>
            <a:pPr algn="ctr">
              <a:lnSpc>
                <a:spcPts val="5638"/>
              </a:lnSpc>
              <a:spcBef>
                <a:spcPct val="0"/>
              </a:spcBef>
            </a:pPr>
            <a:r>
              <a:rPr lang="en-US" sz="4027" spc="-386">
                <a:solidFill>
                  <a:srgbClr val="145786"/>
                </a:solidFill>
                <a:latin typeface="Glacial Indifference"/>
              </a:rPr>
              <a:t> </a:t>
            </a:r>
          </a:p>
          <a:p>
            <a:pPr algn="ctr">
              <a:lnSpc>
                <a:spcPts val="5638"/>
              </a:lnSpc>
              <a:spcBef>
                <a:spcPct val="0"/>
              </a:spcBef>
            </a:pPr>
            <a:r>
              <a:rPr lang="en-US" sz="4027" spc="-386">
                <a:solidFill>
                  <a:srgbClr val="145786"/>
                </a:solidFill>
                <a:latin typeface="Glacial Indifference Bold"/>
              </a:rPr>
              <a:t>Amar Kumar</a:t>
            </a:r>
          </a:p>
          <a:p>
            <a:pPr>
              <a:lnSpc>
                <a:spcPts val="4439"/>
              </a:lnSpc>
              <a:spcBef>
                <a:spcPct val="0"/>
              </a:spcBef>
            </a:pPr>
            <a:r>
              <a:rPr lang="en-US" sz="3171" spc="-294">
                <a:solidFill>
                  <a:srgbClr val="145786"/>
                </a:solidFill>
                <a:latin typeface="Glacial Indifference"/>
              </a:rPr>
              <a:t>He</a:t>
            </a:r>
            <a:r>
              <a:rPr lang="en-US" sz="3171" spc="-294">
                <a:solidFill>
                  <a:srgbClr val="145786"/>
                </a:solidFill>
                <a:latin typeface="Glacial Indifference"/>
              </a:rPr>
              <a:t> played a crucial role in our project by extensively researching the methodologies employed. His focused efforts contributed to a thorough understanding of the project's methodological framework. Additionally, he actively participated in dataset research, providing valuable insights that influenced the project's overall direction. His dual contribution in methodology exploration and dataset research showcased his dedication to a well-rounded and informed project approach.</a:t>
            </a:r>
          </a:p>
          <a:p>
            <a:pPr algn="ctr">
              <a:lnSpc>
                <a:spcPts val="4080"/>
              </a:lnSpc>
              <a:spcBef>
                <a:spcPct val="0"/>
              </a:spcBef>
            </a:pPr>
          </a:p>
          <a:p>
            <a:pPr>
              <a:lnSpc>
                <a:spcPts val="3585"/>
              </a:lnSpc>
              <a:spcBef>
                <a:spcPct val="0"/>
              </a:spcBef>
            </a:pPr>
          </a:p>
          <a:p>
            <a:pPr algn="ctr">
              <a:lnSpc>
                <a:spcPts val="4245"/>
              </a:lnSpc>
              <a:spcBef>
                <a:spcPct val="0"/>
              </a:spcBef>
            </a:pPr>
          </a:p>
          <a:p>
            <a:pPr algn="ctr">
              <a:lnSpc>
                <a:spcPts val="4245"/>
              </a:lnSpc>
              <a:spcBef>
                <a:spcPct val="0"/>
              </a:spcBef>
            </a:pPr>
          </a:p>
          <a:p>
            <a:pPr>
              <a:lnSpc>
                <a:spcPts val="4245"/>
              </a:lnSpc>
              <a:spcBef>
                <a:spcPct val="0"/>
              </a:spcBef>
            </a:pPr>
          </a:p>
          <a:p>
            <a:pPr algn="ctr">
              <a:lnSpc>
                <a:spcPts val="4245"/>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340438" cy="3582750"/>
          </a:xfrm>
          <a:custGeom>
            <a:avLst/>
            <a:gdLst/>
            <a:ahLst/>
            <a:cxnLst/>
            <a:rect r="r" b="b" t="t" l="l"/>
            <a:pathLst>
              <a:path h="3582750" w="3340438">
                <a:moveTo>
                  <a:pt x="0" y="0"/>
                </a:moveTo>
                <a:lnTo>
                  <a:pt x="3340438" y="0"/>
                </a:lnTo>
                <a:lnTo>
                  <a:pt x="3340438" y="3582750"/>
                </a:lnTo>
                <a:lnTo>
                  <a:pt x="0" y="3582750"/>
                </a:lnTo>
                <a:lnTo>
                  <a:pt x="0" y="0"/>
                </a:lnTo>
                <a:close/>
              </a:path>
            </a:pathLst>
          </a:custGeom>
          <a:blipFill>
            <a:blip r:embed="rId2"/>
            <a:stretch>
              <a:fillRect l="0" t="0" r="0" b="0"/>
            </a:stretch>
          </a:blipFill>
        </p:spPr>
      </p:sp>
      <p:sp>
        <p:nvSpPr>
          <p:cNvPr name="Freeform 3" id="3"/>
          <p:cNvSpPr/>
          <p:nvPr/>
        </p:nvSpPr>
        <p:spPr>
          <a:xfrm flipH="false" flipV="false" rot="0">
            <a:off x="13083644" y="7580735"/>
            <a:ext cx="5204356" cy="2706265"/>
          </a:xfrm>
          <a:custGeom>
            <a:avLst/>
            <a:gdLst/>
            <a:ahLst/>
            <a:cxnLst/>
            <a:rect r="r" b="b" t="t" l="l"/>
            <a:pathLst>
              <a:path h="2706265" w="5204356">
                <a:moveTo>
                  <a:pt x="0" y="0"/>
                </a:moveTo>
                <a:lnTo>
                  <a:pt x="5204356" y="0"/>
                </a:lnTo>
                <a:lnTo>
                  <a:pt x="5204356" y="2706265"/>
                </a:lnTo>
                <a:lnTo>
                  <a:pt x="0" y="2706265"/>
                </a:lnTo>
                <a:lnTo>
                  <a:pt x="0" y="0"/>
                </a:lnTo>
                <a:close/>
              </a:path>
            </a:pathLst>
          </a:custGeom>
          <a:blipFill>
            <a:blip r:embed="rId3"/>
            <a:stretch>
              <a:fillRect l="0" t="0" r="0" b="0"/>
            </a:stretch>
          </a:blipFill>
        </p:spPr>
      </p:sp>
      <p:sp>
        <p:nvSpPr>
          <p:cNvPr name="TextBox 4" id="4"/>
          <p:cNvSpPr txBox="true"/>
          <p:nvPr/>
        </p:nvSpPr>
        <p:spPr>
          <a:xfrm rot="0">
            <a:off x="6075352" y="1667374"/>
            <a:ext cx="4831011" cy="1087743"/>
          </a:xfrm>
          <a:prstGeom prst="rect">
            <a:avLst/>
          </a:prstGeom>
        </p:spPr>
        <p:txBody>
          <a:bodyPr anchor="t" rtlCol="false" tIns="0" lIns="0" bIns="0" rIns="0">
            <a:spAutoFit/>
          </a:bodyPr>
          <a:lstStyle/>
          <a:p>
            <a:pPr algn="ctr">
              <a:lnSpc>
                <a:spcPts val="8820"/>
              </a:lnSpc>
            </a:pPr>
            <a:r>
              <a:rPr lang="en-US" sz="6300">
                <a:solidFill>
                  <a:srgbClr val="156669"/>
                </a:solidFill>
                <a:latin typeface="Cy Grotesk Key Bold"/>
              </a:rPr>
              <a:t>References</a:t>
            </a:r>
          </a:p>
        </p:txBody>
      </p:sp>
      <p:sp>
        <p:nvSpPr>
          <p:cNvPr name="TextBox 5" id="5"/>
          <p:cNvSpPr txBox="true"/>
          <p:nvPr/>
        </p:nvSpPr>
        <p:spPr>
          <a:xfrm rot="0">
            <a:off x="104154" y="4142886"/>
            <a:ext cx="18079692" cy="2626741"/>
          </a:xfrm>
          <a:prstGeom prst="rect">
            <a:avLst/>
          </a:prstGeom>
        </p:spPr>
        <p:txBody>
          <a:bodyPr anchor="t" rtlCol="false" tIns="0" lIns="0" bIns="0" rIns="0">
            <a:spAutoFit/>
          </a:bodyPr>
          <a:lstStyle/>
          <a:p>
            <a:pPr>
              <a:lnSpc>
                <a:spcPts val="5371"/>
              </a:lnSpc>
            </a:pPr>
            <a:r>
              <a:rPr lang="en-US" sz="3399">
                <a:solidFill>
                  <a:srgbClr val="145786"/>
                </a:solidFill>
                <a:latin typeface="Canva Sans"/>
              </a:rPr>
              <a:t>https://medmgtservices.com/hospital-inventory-management-challenges/</a:t>
            </a:r>
          </a:p>
          <a:p>
            <a:pPr algn="ctr">
              <a:lnSpc>
                <a:spcPts val="5082"/>
              </a:lnSpc>
            </a:pPr>
            <a:r>
              <a:rPr lang="en-US" sz="3300">
                <a:solidFill>
                  <a:srgbClr val="145786"/>
                </a:solidFill>
                <a:latin typeface="Canva Sans"/>
              </a:rPr>
              <a:t>https://www.cardinalhealth.com/CIMS_10Barriers_Effective_Inventory_Management.pdf</a:t>
            </a:r>
          </a:p>
          <a:p>
            <a:pPr>
              <a:lnSpc>
                <a:spcPts val="5371"/>
              </a:lnSpc>
            </a:pPr>
            <a:r>
              <a:rPr lang="en-US" sz="3399">
                <a:solidFill>
                  <a:srgbClr val="145786"/>
                </a:solidFill>
                <a:latin typeface="Canva Sans"/>
              </a:rPr>
              <a:t>https://www.ncbi.nlm.nih.gov/pmc/articles/PMC8342273/</a:t>
            </a:r>
          </a:p>
          <a:p>
            <a:pPr>
              <a:lnSpc>
                <a:spcPts val="5371"/>
              </a:lnSpc>
            </a:pP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6708968" y="557031"/>
            <a:ext cx="4478179" cy="1210298"/>
          </a:xfrm>
          <a:prstGeom prst="rect">
            <a:avLst/>
          </a:prstGeom>
        </p:spPr>
        <p:txBody>
          <a:bodyPr anchor="t" rtlCol="false" tIns="0" lIns="0" bIns="0" rIns="0">
            <a:spAutoFit/>
          </a:bodyPr>
          <a:lstStyle/>
          <a:p>
            <a:pPr algn="ctr">
              <a:lnSpc>
                <a:spcPts val="9940"/>
              </a:lnSpc>
            </a:pPr>
            <a:r>
              <a:rPr lang="en-US" sz="7100">
                <a:solidFill>
                  <a:srgbClr val="156669"/>
                </a:solidFill>
                <a:latin typeface="Cy Grotesk Key Bold"/>
              </a:rPr>
              <a:t>Summary</a:t>
            </a:r>
          </a:p>
        </p:txBody>
      </p:sp>
      <p:sp>
        <p:nvSpPr>
          <p:cNvPr name="TextBox 3" id="3"/>
          <p:cNvSpPr txBox="true"/>
          <p:nvPr/>
        </p:nvSpPr>
        <p:spPr>
          <a:xfrm rot="0">
            <a:off x="1028700" y="3088821"/>
            <a:ext cx="16230600" cy="4612978"/>
          </a:xfrm>
          <a:prstGeom prst="rect">
            <a:avLst/>
          </a:prstGeom>
        </p:spPr>
        <p:txBody>
          <a:bodyPr anchor="t" rtlCol="false" tIns="0" lIns="0" bIns="0" rIns="0">
            <a:spAutoFit/>
          </a:bodyPr>
          <a:lstStyle/>
          <a:p>
            <a:pPr algn="just">
              <a:lnSpc>
                <a:spcPts val="6141"/>
              </a:lnSpc>
              <a:spcBef>
                <a:spcPct val="0"/>
              </a:spcBef>
            </a:pPr>
            <a:r>
              <a:rPr lang="en-US" sz="4386" spc="-421">
                <a:solidFill>
                  <a:srgbClr val="145786"/>
                </a:solidFill>
                <a:latin typeface="Cy Grotesk Key"/>
              </a:rPr>
              <a:t>In conclusion, our collaborative scheme and mathematical model offer a promising approach to optimize the storage and distribution of medical products in a unified demand scenario. The consideration of environmental impact and resilience scores</a:t>
            </a:r>
          </a:p>
          <a:p>
            <a:pPr algn="just">
              <a:lnSpc>
                <a:spcPts val="6141"/>
              </a:lnSpc>
              <a:spcBef>
                <a:spcPct val="0"/>
              </a:spcBef>
            </a:pPr>
            <a:r>
              <a:rPr lang="en-US" sz="4386" spc="-421">
                <a:solidFill>
                  <a:srgbClr val="145786"/>
                </a:solidFill>
                <a:latin typeface="Cy Grotesk Key"/>
              </a:rPr>
              <a:t>in the optimization process aligns with the growing emphasis on sustainability and supply chain robustness</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5651531" y="622346"/>
            <a:ext cx="6397109" cy="1210298"/>
          </a:xfrm>
          <a:prstGeom prst="rect">
            <a:avLst/>
          </a:prstGeom>
        </p:spPr>
        <p:txBody>
          <a:bodyPr anchor="t" rtlCol="false" tIns="0" lIns="0" bIns="0" rIns="0">
            <a:spAutoFit/>
          </a:bodyPr>
          <a:lstStyle/>
          <a:p>
            <a:pPr algn="ctr">
              <a:lnSpc>
                <a:spcPts val="9940"/>
              </a:lnSpc>
            </a:pPr>
            <a:r>
              <a:rPr lang="en-US" sz="7100">
                <a:solidFill>
                  <a:srgbClr val="156669"/>
                </a:solidFill>
                <a:latin typeface="Cy Grotesk Key Bold"/>
              </a:rPr>
              <a:t>Future Scope</a:t>
            </a:r>
          </a:p>
        </p:txBody>
      </p:sp>
      <p:sp>
        <p:nvSpPr>
          <p:cNvPr name="TextBox 3" id="3"/>
          <p:cNvSpPr txBox="true"/>
          <p:nvPr/>
        </p:nvSpPr>
        <p:spPr>
          <a:xfrm rot="0">
            <a:off x="1244082" y="2302714"/>
            <a:ext cx="15212007" cy="6955586"/>
          </a:xfrm>
          <a:prstGeom prst="rect">
            <a:avLst/>
          </a:prstGeom>
        </p:spPr>
        <p:txBody>
          <a:bodyPr anchor="t" rtlCol="false" tIns="0" lIns="0" bIns="0" rIns="0">
            <a:spAutoFit/>
          </a:bodyPr>
          <a:lstStyle/>
          <a:p>
            <a:pPr>
              <a:lnSpc>
                <a:spcPts val="4596"/>
              </a:lnSpc>
              <a:spcBef>
                <a:spcPct val="0"/>
              </a:spcBef>
            </a:pPr>
            <a:r>
              <a:rPr lang="en-US" sz="3283" spc="-315">
                <a:solidFill>
                  <a:srgbClr val="145786"/>
                </a:solidFill>
                <a:latin typeface="Cy Grotesk Key"/>
              </a:rPr>
              <a:t>Here are the avenues for improvement and future research listed in short points:</a:t>
            </a:r>
          </a:p>
          <a:p>
            <a:pPr>
              <a:lnSpc>
                <a:spcPts val="4596"/>
              </a:lnSpc>
              <a:spcBef>
                <a:spcPct val="0"/>
              </a:spcBef>
            </a:pPr>
            <a:r>
              <a:rPr lang="en-US" sz="3283" spc="-315">
                <a:solidFill>
                  <a:srgbClr val="145786"/>
                </a:solidFill>
                <a:latin typeface="Cy Grotesk Key"/>
              </a:rPr>
              <a:t>1. Refinement of deep learning model for demand prediction:</a:t>
            </a:r>
          </a:p>
          <a:p>
            <a:pPr>
              <a:lnSpc>
                <a:spcPts val="4596"/>
              </a:lnSpc>
              <a:spcBef>
                <a:spcPct val="0"/>
              </a:spcBef>
            </a:pPr>
            <a:r>
              <a:rPr lang="en-US" sz="3283" spc="-315">
                <a:solidFill>
                  <a:srgbClr val="145786"/>
                </a:solidFill>
                <a:latin typeface="Cy Grotesk Key"/>
                <a:ea typeface="Cy Grotesk Key"/>
              </a:rPr>
              <a:t>● Explore advanced techniques like recurrent neural networks or attention mechanisms.</a:t>
            </a:r>
          </a:p>
          <a:p>
            <a:pPr>
              <a:lnSpc>
                <a:spcPts val="4596"/>
              </a:lnSpc>
              <a:spcBef>
                <a:spcPct val="0"/>
              </a:spcBef>
            </a:pPr>
            <a:r>
              <a:rPr lang="en-US" sz="3283" spc="-315">
                <a:solidFill>
                  <a:srgbClr val="145786"/>
                </a:solidFill>
                <a:latin typeface="Cy Grotesk Key"/>
                <a:ea typeface="Cy Grotesk Key"/>
              </a:rPr>
              <a:t>● Aim to enhance accuracy of demand predictions for better optimization.</a:t>
            </a:r>
          </a:p>
          <a:p>
            <a:pPr>
              <a:lnSpc>
                <a:spcPts val="4596"/>
              </a:lnSpc>
              <a:spcBef>
                <a:spcPct val="0"/>
              </a:spcBef>
            </a:pPr>
            <a:r>
              <a:rPr lang="en-US" sz="3283" spc="-315">
                <a:solidFill>
                  <a:srgbClr val="145786"/>
                </a:solidFill>
                <a:latin typeface="Cy Grotesk Key"/>
              </a:rPr>
              <a:t>2. Deeper exploration into storage optimization processes:</a:t>
            </a:r>
          </a:p>
          <a:p>
            <a:pPr>
              <a:lnSpc>
                <a:spcPts val="4596"/>
              </a:lnSpc>
              <a:spcBef>
                <a:spcPct val="0"/>
              </a:spcBef>
            </a:pPr>
            <a:r>
              <a:rPr lang="en-US" sz="3283" spc="-315">
                <a:solidFill>
                  <a:srgbClr val="145786"/>
                </a:solidFill>
                <a:latin typeface="Cy Grotesk Key"/>
                <a:ea typeface="Cy Grotesk Key"/>
              </a:rPr>
              <a:t>● Investigate advanced storage strategies such as dynamic allocation algorithms.</a:t>
            </a:r>
          </a:p>
          <a:p>
            <a:pPr>
              <a:lnSpc>
                <a:spcPts val="4596"/>
              </a:lnSpc>
              <a:spcBef>
                <a:spcPct val="0"/>
              </a:spcBef>
            </a:pPr>
            <a:r>
              <a:rPr lang="en-US" sz="3283" spc="-315">
                <a:solidFill>
                  <a:srgbClr val="145786"/>
                </a:solidFill>
                <a:latin typeface="Cy Grotesk Key"/>
                <a:ea typeface="Cy Grotesk Key"/>
              </a:rPr>
              <a:t>● Consider real-time inventory management for cost reduction and efficiency</a:t>
            </a:r>
          </a:p>
          <a:p>
            <a:pPr>
              <a:lnSpc>
                <a:spcPts val="4596"/>
              </a:lnSpc>
              <a:spcBef>
                <a:spcPct val="0"/>
              </a:spcBef>
            </a:pPr>
            <a:r>
              <a:rPr lang="en-US" sz="3283" spc="-315">
                <a:solidFill>
                  <a:srgbClr val="145786"/>
                </a:solidFill>
                <a:latin typeface="Cy Grotesk Key"/>
              </a:rPr>
              <a:t>improvement.</a:t>
            </a:r>
          </a:p>
          <a:p>
            <a:pPr>
              <a:lnSpc>
                <a:spcPts val="4596"/>
              </a:lnSpc>
              <a:spcBef>
                <a:spcPct val="0"/>
              </a:spcBef>
            </a:pPr>
            <a:r>
              <a:rPr lang="en-US" sz="3283" spc="-315">
                <a:solidFill>
                  <a:srgbClr val="145786"/>
                </a:solidFill>
                <a:latin typeface="Cy Grotesk Key"/>
                <a:ea typeface="Cy Grotesk Key"/>
              </a:rPr>
              <a:t>● Adapt storage strategies to dynamic changes in demand patterns for better scenario</a:t>
            </a:r>
          </a:p>
          <a:p>
            <a:pPr>
              <a:lnSpc>
                <a:spcPts val="4596"/>
              </a:lnSpc>
              <a:spcBef>
                <a:spcPct val="0"/>
              </a:spcBef>
            </a:pPr>
            <a:r>
              <a:rPr lang="en-US" sz="3283" spc="-315">
                <a:solidFill>
                  <a:srgbClr val="145786"/>
                </a:solidFill>
                <a:latin typeface="Cy Grotesk Key"/>
              </a:rPr>
              <a:t>adaptability.</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9144000" y="302221"/>
            <a:ext cx="8841904" cy="9682557"/>
            <a:chOff x="0" y="0"/>
            <a:chExt cx="2328732" cy="2550139"/>
          </a:xfrm>
        </p:grpSpPr>
        <p:sp>
          <p:nvSpPr>
            <p:cNvPr name="Freeform 3" id="3"/>
            <p:cNvSpPr/>
            <p:nvPr/>
          </p:nvSpPr>
          <p:spPr>
            <a:xfrm flipH="false" flipV="false" rot="0">
              <a:off x="0" y="0"/>
              <a:ext cx="2328732" cy="2550139"/>
            </a:xfrm>
            <a:custGeom>
              <a:avLst/>
              <a:gdLst/>
              <a:ahLst/>
              <a:cxnLst/>
              <a:rect r="r" b="b" t="t" l="l"/>
              <a:pathLst>
                <a:path h="2550139" w="2328732">
                  <a:moveTo>
                    <a:pt x="0" y="0"/>
                  </a:moveTo>
                  <a:lnTo>
                    <a:pt x="2328732" y="0"/>
                  </a:lnTo>
                  <a:lnTo>
                    <a:pt x="2328732" y="2550139"/>
                  </a:lnTo>
                  <a:lnTo>
                    <a:pt x="0" y="2550139"/>
                  </a:lnTo>
                  <a:close/>
                </a:path>
              </a:pathLst>
            </a:custGeom>
            <a:solidFill>
              <a:srgbClr val="FBF6F1"/>
            </a:solidFill>
          </p:spPr>
        </p:sp>
        <p:sp>
          <p:nvSpPr>
            <p:cNvPr name="TextBox 4" id="4"/>
            <p:cNvSpPr txBox="true"/>
            <p:nvPr/>
          </p:nvSpPr>
          <p:spPr>
            <a:xfrm>
              <a:off x="0" y="-28575"/>
              <a:ext cx="2328732" cy="2578714"/>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4428641" y="642210"/>
            <a:ext cx="831084" cy="882426"/>
          </a:xfrm>
          <a:custGeom>
            <a:avLst/>
            <a:gdLst/>
            <a:ahLst/>
            <a:cxnLst/>
            <a:rect r="r" b="b" t="t" l="l"/>
            <a:pathLst>
              <a:path h="882426" w="831084">
                <a:moveTo>
                  <a:pt x="0" y="0"/>
                </a:moveTo>
                <a:lnTo>
                  <a:pt x="831085" y="0"/>
                </a:lnTo>
                <a:lnTo>
                  <a:pt x="831085" y="882426"/>
                </a:lnTo>
                <a:lnTo>
                  <a:pt x="0" y="882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511253" y="4792591"/>
            <a:ext cx="4562782" cy="4114800"/>
          </a:xfrm>
          <a:custGeom>
            <a:avLst/>
            <a:gdLst/>
            <a:ahLst/>
            <a:cxnLst/>
            <a:rect r="r" b="b" t="t" l="l"/>
            <a:pathLst>
              <a:path h="4114800" w="4562782">
                <a:moveTo>
                  <a:pt x="0" y="0"/>
                </a:moveTo>
                <a:lnTo>
                  <a:pt x="4562783" y="0"/>
                </a:lnTo>
                <a:lnTo>
                  <a:pt x="45627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673554" y="917676"/>
            <a:ext cx="7782796" cy="8451647"/>
          </a:xfrm>
          <a:custGeom>
            <a:avLst/>
            <a:gdLst/>
            <a:ahLst/>
            <a:cxnLst/>
            <a:rect r="r" b="b" t="t" l="l"/>
            <a:pathLst>
              <a:path h="8451647" w="7782796">
                <a:moveTo>
                  <a:pt x="0" y="0"/>
                </a:moveTo>
                <a:lnTo>
                  <a:pt x="7782796" y="0"/>
                </a:lnTo>
                <a:lnTo>
                  <a:pt x="7782796" y="8451648"/>
                </a:lnTo>
                <a:lnTo>
                  <a:pt x="0" y="8451648"/>
                </a:lnTo>
                <a:lnTo>
                  <a:pt x="0" y="0"/>
                </a:lnTo>
                <a:close/>
              </a:path>
            </a:pathLst>
          </a:custGeom>
          <a:blipFill>
            <a:blip r:embed="rId6"/>
            <a:stretch>
              <a:fillRect l="-4687" t="0" r="-3906" b="0"/>
            </a:stretch>
          </a:blipFill>
        </p:spPr>
      </p:sp>
      <p:sp>
        <p:nvSpPr>
          <p:cNvPr name="TextBox 8" id="8"/>
          <p:cNvSpPr txBox="true"/>
          <p:nvPr/>
        </p:nvSpPr>
        <p:spPr>
          <a:xfrm rot="0">
            <a:off x="2663224" y="2052969"/>
            <a:ext cx="4258842" cy="1341092"/>
          </a:xfrm>
          <a:prstGeom prst="rect">
            <a:avLst/>
          </a:prstGeom>
        </p:spPr>
        <p:txBody>
          <a:bodyPr anchor="t" rtlCol="false" tIns="0" lIns="0" bIns="0" rIns="0">
            <a:spAutoFit/>
          </a:bodyPr>
          <a:lstStyle/>
          <a:p>
            <a:pPr algn="l" marL="0" indent="0" lvl="0">
              <a:lnSpc>
                <a:spcPts val="9764"/>
              </a:lnSpc>
              <a:spcBef>
                <a:spcPct val="0"/>
              </a:spcBef>
            </a:pPr>
            <a:r>
              <a:rPr lang="en-US" sz="10499" spc="-860">
                <a:solidFill>
                  <a:srgbClr val="045D25"/>
                </a:solidFill>
                <a:latin typeface="Norwester"/>
              </a:rPr>
              <a:t>MedSync</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3073650" y="1334284"/>
            <a:ext cx="11293257" cy="1210298"/>
          </a:xfrm>
          <a:prstGeom prst="rect">
            <a:avLst/>
          </a:prstGeom>
        </p:spPr>
        <p:txBody>
          <a:bodyPr anchor="t" rtlCol="false" tIns="0" lIns="0" bIns="0" rIns="0">
            <a:spAutoFit/>
          </a:bodyPr>
          <a:lstStyle/>
          <a:p>
            <a:pPr algn="ctr">
              <a:lnSpc>
                <a:spcPts val="9940"/>
              </a:lnSpc>
            </a:pPr>
            <a:r>
              <a:rPr lang="en-US" sz="7100">
                <a:solidFill>
                  <a:srgbClr val="156669"/>
                </a:solidFill>
                <a:latin typeface="Cy Grotesk Key Bold"/>
              </a:rPr>
              <a:t>Problem Statement</a:t>
            </a:r>
          </a:p>
        </p:txBody>
      </p:sp>
      <p:sp>
        <p:nvSpPr>
          <p:cNvPr name="TextBox 3" id="3"/>
          <p:cNvSpPr txBox="true"/>
          <p:nvPr/>
        </p:nvSpPr>
        <p:spPr>
          <a:xfrm rot="0">
            <a:off x="1174649" y="3499537"/>
            <a:ext cx="14749100" cy="5389760"/>
          </a:xfrm>
          <a:prstGeom prst="rect">
            <a:avLst/>
          </a:prstGeom>
        </p:spPr>
        <p:txBody>
          <a:bodyPr anchor="t" rtlCol="false" tIns="0" lIns="0" bIns="0" rIns="0">
            <a:spAutoFit/>
          </a:bodyPr>
          <a:lstStyle/>
          <a:p>
            <a:pPr algn="just">
              <a:lnSpc>
                <a:spcPts val="5326"/>
              </a:lnSpc>
              <a:spcBef>
                <a:spcPct val="0"/>
              </a:spcBef>
            </a:pPr>
            <a:r>
              <a:rPr lang="en-US" sz="3804" spc="-376">
                <a:solidFill>
                  <a:srgbClr val="145786"/>
                </a:solidFill>
                <a:latin typeface="Glacial Indifference"/>
              </a:rPr>
              <a:t>"In today's dynamic business landscape, ensuring the seamless operation of supply chains is paramount for sustained business success, particularly in critical sectors like healthcare. However, the challenges of maintaining resilience in the face of disruptions while simultaneously reducing environmental impact and controlling costs present a complex dilemma for companies. Therefore, the problem statement revolves around developing a comprehensive strategy that balances supply chain resilience, environmental sustainability, and cost optimization, especially within medical contexts, to ensure uninterrupted operations, enhance patient safety, and contribute to a greener future.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Freeform 2" id="2"/>
          <p:cNvSpPr/>
          <p:nvPr/>
        </p:nvSpPr>
        <p:spPr>
          <a:xfrm flipH="false" flipV="false" rot="0">
            <a:off x="14856151" y="0"/>
            <a:ext cx="3431849" cy="1407058"/>
          </a:xfrm>
          <a:custGeom>
            <a:avLst/>
            <a:gdLst/>
            <a:ahLst/>
            <a:cxnLst/>
            <a:rect r="r" b="b" t="t" l="l"/>
            <a:pathLst>
              <a:path h="1407058" w="3431849">
                <a:moveTo>
                  <a:pt x="0" y="0"/>
                </a:moveTo>
                <a:lnTo>
                  <a:pt x="3431849" y="0"/>
                </a:lnTo>
                <a:lnTo>
                  <a:pt x="3431849" y="1407058"/>
                </a:lnTo>
                <a:lnTo>
                  <a:pt x="0" y="1407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1476" y="2752003"/>
            <a:ext cx="7516441" cy="5268645"/>
          </a:xfrm>
          <a:custGeom>
            <a:avLst/>
            <a:gdLst/>
            <a:ahLst/>
            <a:cxnLst/>
            <a:rect r="r" b="b" t="t" l="l"/>
            <a:pathLst>
              <a:path h="5268645" w="7516441">
                <a:moveTo>
                  <a:pt x="0" y="0"/>
                </a:moveTo>
                <a:lnTo>
                  <a:pt x="7516441" y="0"/>
                </a:lnTo>
                <a:lnTo>
                  <a:pt x="7516441" y="5268645"/>
                </a:lnTo>
                <a:lnTo>
                  <a:pt x="0" y="5268645"/>
                </a:lnTo>
                <a:lnTo>
                  <a:pt x="0" y="0"/>
                </a:lnTo>
                <a:close/>
              </a:path>
            </a:pathLst>
          </a:custGeom>
          <a:blipFill>
            <a:blip r:embed="rId4"/>
            <a:stretch>
              <a:fillRect l="-9824" t="0" r="-9824" b="0"/>
            </a:stretch>
          </a:blipFill>
        </p:spPr>
      </p:sp>
      <p:sp>
        <p:nvSpPr>
          <p:cNvPr name="TextBox 4" id="4"/>
          <p:cNvSpPr txBox="true"/>
          <p:nvPr/>
        </p:nvSpPr>
        <p:spPr>
          <a:xfrm rot="0">
            <a:off x="0" y="2704378"/>
            <a:ext cx="11801768" cy="7120580"/>
          </a:xfrm>
          <a:prstGeom prst="rect">
            <a:avLst/>
          </a:prstGeom>
        </p:spPr>
        <p:txBody>
          <a:bodyPr anchor="t" rtlCol="false" tIns="0" lIns="0" bIns="0" rIns="0">
            <a:spAutoFit/>
          </a:bodyPr>
          <a:lstStyle/>
          <a:p>
            <a:pPr marL="858966" indent="-429483" lvl="1">
              <a:lnSpc>
                <a:spcPts val="5132"/>
              </a:lnSpc>
              <a:buFont typeface="Arial"/>
              <a:buChar char="•"/>
            </a:pPr>
            <a:r>
              <a:rPr lang="en-US" sz="3978" spc="-381">
                <a:solidFill>
                  <a:srgbClr val="145786"/>
                </a:solidFill>
                <a:latin typeface="Glacial Indifference"/>
              </a:rPr>
              <a:t>Supply chain resilience is essential for businesses to maintain operations and gain financial benefits.</a:t>
            </a:r>
          </a:p>
          <a:p>
            <a:pPr marL="858966" indent="-429483" lvl="1">
              <a:lnSpc>
                <a:spcPts val="5132"/>
              </a:lnSpc>
              <a:buFont typeface="Arial"/>
              <a:buChar char="•"/>
            </a:pPr>
            <a:r>
              <a:rPr lang="en-US" sz="3978" spc="-381">
                <a:solidFill>
                  <a:srgbClr val="145786"/>
                </a:solidFill>
                <a:latin typeface="Glacial Indifference"/>
              </a:rPr>
              <a:t>Supply chain resilience is critical in medical contexts to ensure patient safety.</a:t>
            </a:r>
          </a:p>
          <a:p>
            <a:pPr marL="858966" indent="-429483" lvl="1">
              <a:lnSpc>
                <a:spcPts val="5132"/>
              </a:lnSpc>
              <a:buFont typeface="Arial"/>
              <a:buChar char="•"/>
            </a:pPr>
            <a:r>
              <a:rPr lang="en-US" sz="3978" spc="-381">
                <a:solidFill>
                  <a:srgbClr val="145786"/>
                </a:solidFill>
                <a:latin typeface="Glacial Indifference"/>
              </a:rPr>
              <a:t>Companies must minimize their environmental impact, especially from transportation, which accounts for 40% of pollution.</a:t>
            </a:r>
          </a:p>
          <a:p>
            <a:pPr marL="858966" indent="-429483" lvl="1">
              <a:lnSpc>
                <a:spcPts val="5132"/>
              </a:lnSpc>
              <a:buFont typeface="Arial"/>
              <a:buChar char="•"/>
            </a:pPr>
            <a:r>
              <a:rPr lang="en-US" sz="3978" spc="-381">
                <a:solidFill>
                  <a:srgbClr val="145786"/>
                </a:solidFill>
                <a:latin typeface="Glacial Indifference"/>
              </a:rPr>
              <a:t>The goal is to optimize costs while adhering to resilience and environmental considerations.</a:t>
            </a:r>
          </a:p>
          <a:p>
            <a:pPr marL="858966" indent="-429483" lvl="1">
              <a:lnSpc>
                <a:spcPts val="5132"/>
              </a:lnSpc>
              <a:buFont typeface="Arial"/>
              <a:buChar char="•"/>
            </a:pPr>
            <a:r>
              <a:rPr lang="en-US" sz="3978" spc="-381">
                <a:solidFill>
                  <a:srgbClr val="145786"/>
                </a:solidFill>
                <a:latin typeface="Glacial Indifference"/>
              </a:rPr>
              <a:t>So, in simple terms, it's all about making sure businesses can keep running smoothly, in medical situations, while also being mindful of the environment and finding smart ways to save money.</a:t>
            </a:r>
          </a:p>
        </p:txBody>
      </p:sp>
      <p:sp>
        <p:nvSpPr>
          <p:cNvPr name="Freeform 5" id="5"/>
          <p:cNvSpPr/>
          <p:nvPr/>
        </p:nvSpPr>
        <p:spPr>
          <a:xfrm flipH="false" flipV="false" rot="0">
            <a:off x="5173678" y="339741"/>
            <a:ext cx="817193" cy="817193"/>
          </a:xfrm>
          <a:custGeom>
            <a:avLst/>
            <a:gdLst/>
            <a:ahLst/>
            <a:cxnLst/>
            <a:rect r="r" b="b" t="t" l="l"/>
            <a:pathLst>
              <a:path h="817193" w="817193">
                <a:moveTo>
                  <a:pt x="0" y="0"/>
                </a:moveTo>
                <a:lnTo>
                  <a:pt x="817193" y="0"/>
                </a:lnTo>
                <a:lnTo>
                  <a:pt x="817193" y="817193"/>
                </a:lnTo>
                <a:lnTo>
                  <a:pt x="0" y="8171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09696" y="8343501"/>
            <a:ext cx="2425584" cy="1943499"/>
          </a:xfrm>
          <a:custGeom>
            <a:avLst/>
            <a:gdLst/>
            <a:ahLst/>
            <a:cxnLst/>
            <a:rect r="r" b="b" t="t" l="l"/>
            <a:pathLst>
              <a:path h="1943499" w="2425584">
                <a:moveTo>
                  <a:pt x="0" y="0"/>
                </a:moveTo>
                <a:lnTo>
                  <a:pt x="2425584" y="0"/>
                </a:lnTo>
                <a:lnTo>
                  <a:pt x="2425584" y="1943499"/>
                </a:lnTo>
                <a:lnTo>
                  <a:pt x="0" y="19434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661111" y="373432"/>
            <a:ext cx="14148585" cy="911736"/>
          </a:xfrm>
          <a:prstGeom prst="rect">
            <a:avLst/>
          </a:prstGeom>
        </p:spPr>
        <p:txBody>
          <a:bodyPr anchor="t" rtlCol="false" tIns="0" lIns="0" bIns="0" rIns="0">
            <a:spAutoFit/>
          </a:bodyPr>
          <a:lstStyle/>
          <a:p>
            <a:pPr algn="ctr" marL="0" indent="0" lvl="0">
              <a:lnSpc>
                <a:spcPts val="6816"/>
              </a:lnSpc>
            </a:pPr>
            <a:r>
              <a:rPr lang="en-US" sz="7100" spc="-681">
                <a:solidFill>
                  <a:srgbClr val="156669"/>
                </a:solidFill>
                <a:latin typeface="Cy Grotesk Key Bold"/>
              </a:rPr>
              <a:t>Objective</a:t>
            </a:r>
          </a:p>
        </p:txBody>
      </p:sp>
      <p:sp>
        <p:nvSpPr>
          <p:cNvPr name="TextBox 8" id="8"/>
          <p:cNvSpPr txBox="true"/>
          <p:nvPr/>
        </p:nvSpPr>
        <p:spPr>
          <a:xfrm rot="0">
            <a:off x="3361345" y="1464208"/>
            <a:ext cx="10748116" cy="392632"/>
          </a:xfrm>
          <a:prstGeom prst="rect">
            <a:avLst/>
          </a:prstGeom>
        </p:spPr>
        <p:txBody>
          <a:bodyPr anchor="t" rtlCol="false" tIns="0" lIns="0" bIns="0" rIns="0">
            <a:spAutoFit/>
          </a:bodyPr>
          <a:lstStyle/>
          <a:p>
            <a:pPr algn="ctr" marL="0" indent="0" lvl="0">
              <a:lnSpc>
                <a:spcPts val="2855"/>
              </a:lnSpc>
            </a:pPr>
            <a:r>
              <a:rPr lang="en-US" sz="2974" spc="-285">
                <a:solidFill>
                  <a:srgbClr val="068969"/>
                </a:solidFill>
                <a:latin typeface="Cy Grotesk Key"/>
              </a:rPr>
              <a:t>( Clarity and significance of the problem </a:t>
            </a:r>
            <a:r>
              <a:rPr lang="en-US" sz="2974" spc="-285">
                <a:solidFill>
                  <a:srgbClr val="068969"/>
                </a:solidFill>
                <a:latin typeface="Cy Grotesk Key"/>
              </a:rPr>
              <a:t>statement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5496674" y="339741"/>
            <a:ext cx="817193" cy="817193"/>
          </a:xfrm>
          <a:custGeom>
            <a:avLst/>
            <a:gdLst/>
            <a:ahLst/>
            <a:cxnLst/>
            <a:rect r="r" b="b" t="t" l="l"/>
            <a:pathLst>
              <a:path h="817193" w="817193">
                <a:moveTo>
                  <a:pt x="0" y="0"/>
                </a:moveTo>
                <a:lnTo>
                  <a:pt x="817193" y="0"/>
                </a:lnTo>
                <a:lnTo>
                  <a:pt x="817193" y="817193"/>
                </a:lnTo>
                <a:lnTo>
                  <a:pt x="0" y="817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1552" y="148681"/>
            <a:ext cx="2199117" cy="2409392"/>
          </a:xfrm>
          <a:custGeom>
            <a:avLst/>
            <a:gdLst/>
            <a:ahLst/>
            <a:cxnLst/>
            <a:rect r="r" b="b" t="t" l="l"/>
            <a:pathLst>
              <a:path h="2409392" w="2199117">
                <a:moveTo>
                  <a:pt x="0" y="0"/>
                </a:moveTo>
                <a:lnTo>
                  <a:pt x="2199117" y="0"/>
                </a:lnTo>
                <a:lnTo>
                  <a:pt x="2199117" y="2409391"/>
                </a:lnTo>
                <a:lnTo>
                  <a:pt x="0" y="24093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24779" y="0"/>
            <a:ext cx="1663221" cy="1663221"/>
          </a:xfrm>
          <a:custGeom>
            <a:avLst/>
            <a:gdLst/>
            <a:ahLst/>
            <a:cxnLst/>
            <a:rect r="r" b="b" t="t" l="l"/>
            <a:pathLst>
              <a:path h="1663221" w="1663221">
                <a:moveTo>
                  <a:pt x="0" y="0"/>
                </a:moveTo>
                <a:lnTo>
                  <a:pt x="1663221" y="0"/>
                </a:lnTo>
                <a:lnTo>
                  <a:pt x="1663221" y="1663221"/>
                </a:lnTo>
                <a:lnTo>
                  <a:pt x="0" y="1663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144000" y="2992513"/>
            <a:ext cx="9144000" cy="5991987"/>
          </a:xfrm>
          <a:prstGeom prst="rect">
            <a:avLst/>
          </a:prstGeom>
        </p:spPr>
        <p:txBody>
          <a:bodyPr anchor="t" rtlCol="false" tIns="0" lIns="0" bIns="0" rIns="0">
            <a:spAutoFit/>
          </a:bodyPr>
          <a:lstStyle/>
          <a:p>
            <a:pPr marL="885189" indent="-442594" lvl="1">
              <a:lnSpc>
                <a:spcPts val="5288"/>
              </a:lnSpc>
              <a:buFont typeface="Arial"/>
              <a:buChar char="•"/>
            </a:pPr>
            <a:r>
              <a:rPr lang="en-US" sz="4099" spc="-393">
                <a:solidFill>
                  <a:srgbClr val="145786"/>
                </a:solidFill>
                <a:latin typeface="Glacial Indifference"/>
              </a:rPr>
              <a:t>Theoretically feasible, as the proposed methodology is based on established principles of optimization and modeling.</a:t>
            </a:r>
          </a:p>
          <a:p>
            <a:pPr marL="885189" indent="-442594" lvl="1">
              <a:lnSpc>
                <a:spcPts val="5288"/>
              </a:lnSpc>
              <a:buFont typeface="Arial"/>
              <a:buChar char="•"/>
            </a:pPr>
            <a:r>
              <a:rPr lang="en-US" sz="4099" spc="-393">
                <a:solidFill>
                  <a:srgbClr val="145786"/>
                </a:solidFill>
                <a:latin typeface="Glacial Indifference"/>
              </a:rPr>
              <a:t>The availability of historical data and predictive algorithms makes it possible to forecast demand and optimize order decisions.</a:t>
            </a:r>
          </a:p>
          <a:p>
            <a:pPr marL="885189" indent="-442594" lvl="1">
              <a:lnSpc>
                <a:spcPts val="5288"/>
              </a:lnSpc>
              <a:buFont typeface="Arial"/>
              <a:buChar char="•"/>
            </a:pPr>
            <a:r>
              <a:rPr lang="en-US" sz="4099" spc="-393">
                <a:solidFill>
                  <a:srgbClr val="145786"/>
                </a:solidFill>
                <a:latin typeface="Glacial Indifference"/>
              </a:rPr>
              <a:t>The project's success will hinge on its ability to achieve significant cost savings, environmental benefits, and improved supply chain resilience.</a:t>
            </a:r>
          </a:p>
        </p:txBody>
      </p:sp>
      <p:sp>
        <p:nvSpPr>
          <p:cNvPr name="AutoShape 6" id="6"/>
          <p:cNvSpPr/>
          <p:nvPr/>
        </p:nvSpPr>
        <p:spPr>
          <a:xfrm flipV="true">
            <a:off x="9144000" y="2333235"/>
            <a:ext cx="38100" cy="7953765"/>
          </a:xfrm>
          <a:prstGeom prst="line">
            <a:avLst/>
          </a:prstGeom>
          <a:ln cap="flat" w="38100">
            <a:solidFill>
              <a:srgbClr val="045D25"/>
            </a:solidFill>
            <a:prstDash val="sysDash"/>
            <a:headEnd type="none" len="sm" w="sm"/>
            <a:tailEnd type="none" len="sm" w="sm"/>
          </a:ln>
        </p:spPr>
      </p:sp>
      <p:sp>
        <p:nvSpPr>
          <p:cNvPr name="Freeform 7" id="7"/>
          <p:cNvSpPr/>
          <p:nvPr/>
        </p:nvSpPr>
        <p:spPr>
          <a:xfrm flipH="false" flipV="false" rot="0">
            <a:off x="13252789" y="8984500"/>
            <a:ext cx="1350844" cy="1442649"/>
          </a:xfrm>
          <a:custGeom>
            <a:avLst/>
            <a:gdLst/>
            <a:ahLst/>
            <a:cxnLst/>
            <a:rect r="r" b="b" t="t" l="l"/>
            <a:pathLst>
              <a:path h="1442649" w="1350844">
                <a:moveTo>
                  <a:pt x="0" y="0"/>
                </a:moveTo>
                <a:lnTo>
                  <a:pt x="1350844" y="0"/>
                </a:lnTo>
                <a:lnTo>
                  <a:pt x="1350844" y="1442650"/>
                </a:lnTo>
                <a:lnTo>
                  <a:pt x="0" y="1442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3313720" y="9098800"/>
            <a:ext cx="1728036" cy="1313307"/>
          </a:xfrm>
          <a:custGeom>
            <a:avLst/>
            <a:gdLst/>
            <a:ahLst/>
            <a:cxnLst/>
            <a:rect r="r" b="b" t="t" l="l"/>
            <a:pathLst>
              <a:path h="1313307" w="1728036">
                <a:moveTo>
                  <a:pt x="0" y="0"/>
                </a:moveTo>
                <a:lnTo>
                  <a:pt x="1728035" y="0"/>
                </a:lnTo>
                <a:lnTo>
                  <a:pt x="1728035" y="1313308"/>
                </a:lnTo>
                <a:lnTo>
                  <a:pt x="0" y="13133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0" y="2992513"/>
            <a:ext cx="8355475" cy="5991987"/>
          </a:xfrm>
          <a:prstGeom prst="rect">
            <a:avLst/>
          </a:prstGeom>
        </p:spPr>
        <p:txBody>
          <a:bodyPr anchor="t" rtlCol="false" tIns="0" lIns="0" bIns="0" rIns="0">
            <a:spAutoFit/>
          </a:bodyPr>
          <a:lstStyle/>
          <a:p>
            <a:pPr marL="885189" indent="-442594" lvl="1">
              <a:lnSpc>
                <a:spcPts val="5288"/>
              </a:lnSpc>
              <a:buFont typeface="Arial"/>
              <a:buChar char="•"/>
            </a:pPr>
            <a:r>
              <a:rPr lang="en-US" sz="4099" spc="-393">
                <a:solidFill>
                  <a:srgbClr val="145786"/>
                </a:solidFill>
                <a:latin typeface="Glacial Indifference"/>
              </a:rPr>
              <a:t>Involves developing mathematical models for each product to determine optimal order quantities and timing.</a:t>
            </a:r>
          </a:p>
          <a:p>
            <a:pPr marL="885189" indent="-442594" lvl="1">
              <a:lnSpc>
                <a:spcPts val="5288"/>
              </a:lnSpc>
              <a:buFont typeface="Arial"/>
              <a:buChar char="•"/>
            </a:pPr>
            <a:r>
              <a:rPr lang="en-US" sz="4099" spc="-393">
                <a:solidFill>
                  <a:srgbClr val="145786"/>
                </a:solidFill>
                <a:latin typeface="Glacial Indifference"/>
              </a:rPr>
              <a:t>The models will consider environmental impact, resilience, and cost minimization while ensuring robust demand satisfaction.</a:t>
            </a:r>
          </a:p>
          <a:p>
            <a:pPr marL="885189" indent="-442594" lvl="1">
              <a:lnSpc>
                <a:spcPts val="5288"/>
              </a:lnSpc>
              <a:buFont typeface="Arial"/>
              <a:buChar char="•"/>
            </a:pPr>
            <a:r>
              <a:rPr lang="en-US" sz="4099" spc="-393">
                <a:solidFill>
                  <a:srgbClr val="145786"/>
                </a:solidFill>
                <a:latin typeface="Glacial Indifference"/>
              </a:rPr>
              <a:t>The project will be implemented in a specific medical context to evaluate its effectiveness and refine the approach.</a:t>
            </a:r>
          </a:p>
        </p:txBody>
      </p:sp>
      <p:sp>
        <p:nvSpPr>
          <p:cNvPr name="TextBox 10" id="10"/>
          <p:cNvSpPr txBox="true"/>
          <p:nvPr/>
        </p:nvSpPr>
        <p:spPr>
          <a:xfrm rot="0">
            <a:off x="1661111" y="373432"/>
            <a:ext cx="14148585" cy="911736"/>
          </a:xfrm>
          <a:prstGeom prst="rect">
            <a:avLst/>
          </a:prstGeom>
        </p:spPr>
        <p:txBody>
          <a:bodyPr anchor="t" rtlCol="false" tIns="0" lIns="0" bIns="0" rIns="0">
            <a:spAutoFit/>
          </a:bodyPr>
          <a:lstStyle/>
          <a:p>
            <a:pPr algn="ctr" marL="0" indent="0" lvl="0">
              <a:lnSpc>
                <a:spcPts val="6816"/>
              </a:lnSpc>
            </a:pPr>
            <a:r>
              <a:rPr lang="en-US" sz="7100" spc="-681">
                <a:solidFill>
                  <a:srgbClr val="156669"/>
                </a:solidFill>
                <a:latin typeface="Cy Grotesk Key Bold"/>
              </a:rPr>
              <a:t>Objective</a:t>
            </a:r>
          </a:p>
        </p:txBody>
      </p:sp>
      <p:sp>
        <p:nvSpPr>
          <p:cNvPr name="TextBox 11" id="11"/>
          <p:cNvSpPr txBox="true"/>
          <p:nvPr/>
        </p:nvSpPr>
        <p:spPr>
          <a:xfrm rot="0">
            <a:off x="3361345" y="1585347"/>
            <a:ext cx="10748116" cy="392632"/>
          </a:xfrm>
          <a:prstGeom prst="rect">
            <a:avLst/>
          </a:prstGeom>
        </p:spPr>
        <p:txBody>
          <a:bodyPr anchor="t" rtlCol="false" tIns="0" lIns="0" bIns="0" rIns="0">
            <a:spAutoFit/>
          </a:bodyPr>
          <a:lstStyle/>
          <a:p>
            <a:pPr algn="ctr" marL="0" indent="0" lvl="0">
              <a:lnSpc>
                <a:spcPts val="2855"/>
              </a:lnSpc>
            </a:pPr>
            <a:r>
              <a:rPr lang="en-US" sz="2974" spc="-285">
                <a:solidFill>
                  <a:srgbClr val="068969"/>
                </a:solidFill>
                <a:latin typeface="Cy Grotesk Key"/>
              </a:rPr>
              <a:t>( Feasibility and scope of the project )</a:t>
            </a:r>
          </a:p>
        </p:txBody>
      </p:sp>
      <p:sp>
        <p:nvSpPr>
          <p:cNvPr name="TextBox 12" id="12"/>
          <p:cNvSpPr txBox="true"/>
          <p:nvPr/>
        </p:nvSpPr>
        <p:spPr>
          <a:xfrm rot="0">
            <a:off x="1020804" y="2409382"/>
            <a:ext cx="6313867" cy="508608"/>
          </a:xfrm>
          <a:prstGeom prst="rect">
            <a:avLst/>
          </a:prstGeom>
        </p:spPr>
        <p:txBody>
          <a:bodyPr anchor="t" rtlCol="false" tIns="0" lIns="0" bIns="0" rIns="0">
            <a:spAutoFit/>
          </a:bodyPr>
          <a:lstStyle/>
          <a:p>
            <a:pPr algn="ctr" marL="0" indent="0" lvl="0">
              <a:lnSpc>
                <a:spcPts val="3719"/>
              </a:lnSpc>
            </a:pPr>
            <a:r>
              <a:rPr lang="en-US" sz="3874" spc="-371">
                <a:solidFill>
                  <a:srgbClr val="068969"/>
                </a:solidFill>
                <a:latin typeface="Cy Grotesk Key"/>
              </a:rPr>
              <a:t>Scope</a:t>
            </a:r>
          </a:p>
        </p:txBody>
      </p:sp>
      <p:sp>
        <p:nvSpPr>
          <p:cNvPr name="TextBox 13" id="13"/>
          <p:cNvSpPr txBox="true"/>
          <p:nvPr/>
        </p:nvSpPr>
        <p:spPr>
          <a:xfrm rot="0">
            <a:off x="10559067" y="2301829"/>
            <a:ext cx="6313867" cy="508608"/>
          </a:xfrm>
          <a:prstGeom prst="rect">
            <a:avLst/>
          </a:prstGeom>
        </p:spPr>
        <p:txBody>
          <a:bodyPr anchor="t" rtlCol="false" tIns="0" lIns="0" bIns="0" rIns="0">
            <a:spAutoFit/>
          </a:bodyPr>
          <a:lstStyle/>
          <a:p>
            <a:pPr algn="ctr" marL="0" indent="0" lvl="0">
              <a:lnSpc>
                <a:spcPts val="3719"/>
              </a:lnSpc>
            </a:pPr>
            <a:r>
              <a:rPr lang="en-US" sz="3874" spc="-371">
                <a:solidFill>
                  <a:srgbClr val="068969"/>
                </a:solidFill>
                <a:latin typeface="Cy Grotesk Key"/>
              </a:rPr>
              <a:t>Feasibility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218817" y="1692564"/>
            <a:ext cx="17768867" cy="2434044"/>
            <a:chOff x="0" y="0"/>
            <a:chExt cx="5541649" cy="759115"/>
          </a:xfrm>
        </p:grpSpPr>
        <p:sp>
          <p:nvSpPr>
            <p:cNvPr name="Freeform 3" id="3"/>
            <p:cNvSpPr/>
            <p:nvPr/>
          </p:nvSpPr>
          <p:spPr>
            <a:xfrm flipH="false" flipV="false" rot="0">
              <a:off x="0" y="0"/>
              <a:ext cx="5541649" cy="759115"/>
            </a:xfrm>
            <a:custGeom>
              <a:avLst/>
              <a:gdLst/>
              <a:ahLst/>
              <a:cxnLst/>
              <a:rect r="r" b="b" t="t" l="l"/>
              <a:pathLst>
                <a:path h="759115" w="5541649">
                  <a:moveTo>
                    <a:pt x="6536" y="0"/>
                  </a:moveTo>
                  <a:lnTo>
                    <a:pt x="5535113" y="0"/>
                  </a:lnTo>
                  <a:cubicBezTo>
                    <a:pt x="5536847" y="0"/>
                    <a:pt x="5538509" y="689"/>
                    <a:pt x="5539735" y="1914"/>
                  </a:cubicBezTo>
                  <a:cubicBezTo>
                    <a:pt x="5540960" y="3140"/>
                    <a:pt x="5541649" y="4802"/>
                    <a:pt x="5541649" y="6536"/>
                  </a:cubicBezTo>
                  <a:lnTo>
                    <a:pt x="5541649" y="752580"/>
                  </a:lnTo>
                  <a:cubicBezTo>
                    <a:pt x="5541649" y="756189"/>
                    <a:pt x="5538723" y="759115"/>
                    <a:pt x="5535113" y="759115"/>
                  </a:cubicBezTo>
                  <a:lnTo>
                    <a:pt x="6536" y="759115"/>
                  </a:lnTo>
                  <a:cubicBezTo>
                    <a:pt x="4802" y="759115"/>
                    <a:pt x="3140" y="758427"/>
                    <a:pt x="1914" y="757201"/>
                  </a:cubicBezTo>
                  <a:cubicBezTo>
                    <a:pt x="689" y="755975"/>
                    <a:pt x="0" y="754313"/>
                    <a:pt x="0" y="752580"/>
                  </a:cubicBezTo>
                  <a:lnTo>
                    <a:pt x="0" y="6536"/>
                  </a:lnTo>
                  <a:cubicBezTo>
                    <a:pt x="0" y="2926"/>
                    <a:pt x="2926" y="0"/>
                    <a:pt x="6536" y="0"/>
                  </a:cubicBezTo>
                  <a:close/>
                </a:path>
              </a:pathLst>
            </a:custGeom>
            <a:solidFill>
              <a:srgbClr val="FBF6F1"/>
            </a:solidFill>
            <a:ln w="9525" cap="sq">
              <a:solidFill>
                <a:srgbClr val="000000"/>
              </a:solidFill>
              <a:prstDash val="solid"/>
              <a:miter/>
            </a:ln>
          </p:spPr>
        </p:sp>
        <p:sp>
          <p:nvSpPr>
            <p:cNvPr name="TextBox 4" id="4"/>
            <p:cNvSpPr txBox="true"/>
            <p:nvPr/>
          </p:nvSpPr>
          <p:spPr>
            <a:xfrm>
              <a:off x="0" y="-38100"/>
              <a:ext cx="5541649"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8817" y="4259959"/>
            <a:ext cx="17768867" cy="2434044"/>
            <a:chOff x="0" y="0"/>
            <a:chExt cx="5541649" cy="759115"/>
          </a:xfrm>
        </p:grpSpPr>
        <p:sp>
          <p:nvSpPr>
            <p:cNvPr name="Freeform 6" id="6"/>
            <p:cNvSpPr/>
            <p:nvPr/>
          </p:nvSpPr>
          <p:spPr>
            <a:xfrm flipH="false" flipV="false" rot="0">
              <a:off x="0" y="0"/>
              <a:ext cx="5541649" cy="759115"/>
            </a:xfrm>
            <a:custGeom>
              <a:avLst/>
              <a:gdLst/>
              <a:ahLst/>
              <a:cxnLst/>
              <a:rect r="r" b="b" t="t" l="l"/>
              <a:pathLst>
                <a:path h="759115" w="5541649">
                  <a:moveTo>
                    <a:pt x="6536" y="0"/>
                  </a:moveTo>
                  <a:lnTo>
                    <a:pt x="5535113" y="0"/>
                  </a:lnTo>
                  <a:cubicBezTo>
                    <a:pt x="5536847" y="0"/>
                    <a:pt x="5538509" y="689"/>
                    <a:pt x="5539735" y="1914"/>
                  </a:cubicBezTo>
                  <a:cubicBezTo>
                    <a:pt x="5540960" y="3140"/>
                    <a:pt x="5541649" y="4802"/>
                    <a:pt x="5541649" y="6536"/>
                  </a:cubicBezTo>
                  <a:lnTo>
                    <a:pt x="5541649" y="752580"/>
                  </a:lnTo>
                  <a:cubicBezTo>
                    <a:pt x="5541649" y="756189"/>
                    <a:pt x="5538723" y="759115"/>
                    <a:pt x="5535113" y="759115"/>
                  </a:cubicBezTo>
                  <a:lnTo>
                    <a:pt x="6536" y="759115"/>
                  </a:lnTo>
                  <a:cubicBezTo>
                    <a:pt x="4802" y="759115"/>
                    <a:pt x="3140" y="758427"/>
                    <a:pt x="1914" y="757201"/>
                  </a:cubicBezTo>
                  <a:cubicBezTo>
                    <a:pt x="689" y="755975"/>
                    <a:pt x="0" y="754313"/>
                    <a:pt x="0" y="752580"/>
                  </a:cubicBezTo>
                  <a:lnTo>
                    <a:pt x="0" y="6536"/>
                  </a:lnTo>
                  <a:cubicBezTo>
                    <a:pt x="0" y="2926"/>
                    <a:pt x="2926" y="0"/>
                    <a:pt x="6536" y="0"/>
                  </a:cubicBezTo>
                  <a:close/>
                </a:path>
              </a:pathLst>
            </a:custGeom>
            <a:solidFill>
              <a:srgbClr val="FBF6F1"/>
            </a:solidFill>
            <a:ln w="9525" cap="sq">
              <a:solidFill>
                <a:srgbClr val="000000"/>
              </a:solidFill>
              <a:prstDash val="solid"/>
              <a:miter/>
            </a:ln>
          </p:spPr>
        </p:sp>
        <p:sp>
          <p:nvSpPr>
            <p:cNvPr name="TextBox 7" id="7"/>
            <p:cNvSpPr txBox="true"/>
            <p:nvPr/>
          </p:nvSpPr>
          <p:spPr>
            <a:xfrm>
              <a:off x="0" y="-38100"/>
              <a:ext cx="5541649"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18817" y="6822703"/>
            <a:ext cx="17768867" cy="2434044"/>
            <a:chOff x="0" y="0"/>
            <a:chExt cx="5541649" cy="759115"/>
          </a:xfrm>
        </p:grpSpPr>
        <p:sp>
          <p:nvSpPr>
            <p:cNvPr name="Freeform 9" id="9"/>
            <p:cNvSpPr/>
            <p:nvPr/>
          </p:nvSpPr>
          <p:spPr>
            <a:xfrm flipH="false" flipV="false" rot="0">
              <a:off x="0" y="0"/>
              <a:ext cx="5541649" cy="759115"/>
            </a:xfrm>
            <a:custGeom>
              <a:avLst/>
              <a:gdLst/>
              <a:ahLst/>
              <a:cxnLst/>
              <a:rect r="r" b="b" t="t" l="l"/>
              <a:pathLst>
                <a:path h="759115" w="5541649">
                  <a:moveTo>
                    <a:pt x="6536" y="0"/>
                  </a:moveTo>
                  <a:lnTo>
                    <a:pt x="5535113" y="0"/>
                  </a:lnTo>
                  <a:cubicBezTo>
                    <a:pt x="5536847" y="0"/>
                    <a:pt x="5538509" y="689"/>
                    <a:pt x="5539735" y="1914"/>
                  </a:cubicBezTo>
                  <a:cubicBezTo>
                    <a:pt x="5540960" y="3140"/>
                    <a:pt x="5541649" y="4802"/>
                    <a:pt x="5541649" y="6536"/>
                  </a:cubicBezTo>
                  <a:lnTo>
                    <a:pt x="5541649" y="752580"/>
                  </a:lnTo>
                  <a:cubicBezTo>
                    <a:pt x="5541649" y="756189"/>
                    <a:pt x="5538723" y="759115"/>
                    <a:pt x="5535113" y="759115"/>
                  </a:cubicBezTo>
                  <a:lnTo>
                    <a:pt x="6536" y="759115"/>
                  </a:lnTo>
                  <a:cubicBezTo>
                    <a:pt x="4802" y="759115"/>
                    <a:pt x="3140" y="758427"/>
                    <a:pt x="1914" y="757201"/>
                  </a:cubicBezTo>
                  <a:cubicBezTo>
                    <a:pt x="689" y="755975"/>
                    <a:pt x="0" y="754313"/>
                    <a:pt x="0" y="752580"/>
                  </a:cubicBezTo>
                  <a:lnTo>
                    <a:pt x="0" y="6536"/>
                  </a:lnTo>
                  <a:cubicBezTo>
                    <a:pt x="0" y="2926"/>
                    <a:pt x="2926" y="0"/>
                    <a:pt x="6536" y="0"/>
                  </a:cubicBezTo>
                  <a:close/>
                </a:path>
              </a:pathLst>
            </a:custGeom>
            <a:solidFill>
              <a:srgbClr val="FBF6F1"/>
            </a:solidFill>
            <a:ln w="9525" cap="sq">
              <a:solidFill>
                <a:srgbClr val="000000"/>
              </a:solidFill>
              <a:prstDash val="solid"/>
              <a:miter/>
            </a:ln>
          </p:spPr>
        </p:sp>
        <p:sp>
          <p:nvSpPr>
            <p:cNvPr name="TextBox 10" id="10"/>
            <p:cNvSpPr txBox="true"/>
            <p:nvPr/>
          </p:nvSpPr>
          <p:spPr>
            <a:xfrm>
              <a:off x="0" y="-38100"/>
              <a:ext cx="5541649" cy="79721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3433266" y="211507"/>
            <a:ext cx="1241407" cy="1241407"/>
          </a:xfrm>
          <a:custGeom>
            <a:avLst/>
            <a:gdLst/>
            <a:ahLst/>
            <a:cxnLst/>
            <a:rect r="r" b="b" t="t" l="l"/>
            <a:pathLst>
              <a:path h="1241407" w="1241407">
                <a:moveTo>
                  <a:pt x="0" y="0"/>
                </a:moveTo>
                <a:lnTo>
                  <a:pt x="1241407" y="0"/>
                </a:lnTo>
                <a:lnTo>
                  <a:pt x="1241407" y="1241406"/>
                </a:lnTo>
                <a:lnTo>
                  <a:pt x="0" y="1241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0" y="8658938"/>
            <a:ext cx="1860993" cy="1647825"/>
          </a:xfrm>
          <a:custGeom>
            <a:avLst/>
            <a:gdLst/>
            <a:ahLst/>
            <a:cxnLst/>
            <a:rect r="r" b="b" t="t" l="l"/>
            <a:pathLst>
              <a:path h="1647825" w="1860993">
                <a:moveTo>
                  <a:pt x="0" y="0"/>
                </a:moveTo>
                <a:lnTo>
                  <a:pt x="1860993" y="0"/>
                </a:lnTo>
                <a:lnTo>
                  <a:pt x="1860993" y="1647825"/>
                </a:lnTo>
                <a:lnTo>
                  <a:pt x="0" y="1647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6465750" y="9024354"/>
            <a:ext cx="1822250" cy="1282408"/>
          </a:xfrm>
          <a:custGeom>
            <a:avLst/>
            <a:gdLst/>
            <a:ahLst/>
            <a:cxnLst/>
            <a:rect r="r" b="b" t="t" l="l"/>
            <a:pathLst>
              <a:path h="1282408" w="1822250">
                <a:moveTo>
                  <a:pt x="0" y="0"/>
                </a:moveTo>
                <a:lnTo>
                  <a:pt x="1822250" y="0"/>
                </a:lnTo>
                <a:lnTo>
                  <a:pt x="1822250" y="1282409"/>
                </a:lnTo>
                <a:lnTo>
                  <a:pt x="0" y="12824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363027" y="2660544"/>
            <a:ext cx="809883" cy="583810"/>
          </a:xfrm>
          <a:prstGeom prst="rect">
            <a:avLst/>
          </a:prstGeom>
        </p:spPr>
        <p:txBody>
          <a:bodyPr anchor="t" rtlCol="false" tIns="0" lIns="0" bIns="0" rIns="0">
            <a:spAutoFit/>
          </a:bodyPr>
          <a:lstStyle/>
          <a:p>
            <a:pPr algn="l" marL="0" indent="0" lvl="0">
              <a:lnSpc>
                <a:spcPts val="4244"/>
              </a:lnSpc>
              <a:spcBef>
                <a:spcPct val="0"/>
              </a:spcBef>
            </a:pPr>
            <a:r>
              <a:rPr lang="en-US" sz="4420" spc="-424">
                <a:solidFill>
                  <a:srgbClr val="156669"/>
                </a:solidFill>
                <a:latin typeface="Public Sans"/>
              </a:rPr>
              <a:t>1.</a:t>
            </a:r>
          </a:p>
        </p:txBody>
      </p:sp>
      <p:sp>
        <p:nvSpPr>
          <p:cNvPr name="TextBox 15" id="15"/>
          <p:cNvSpPr txBox="true"/>
          <p:nvPr/>
        </p:nvSpPr>
        <p:spPr>
          <a:xfrm rot="0">
            <a:off x="1661111" y="373432"/>
            <a:ext cx="14148585" cy="911736"/>
          </a:xfrm>
          <a:prstGeom prst="rect">
            <a:avLst/>
          </a:prstGeom>
        </p:spPr>
        <p:txBody>
          <a:bodyPr anchor="t" rtlCol="false" tIns="0" lIns="0" bIns="0" rIns="0">
            <a:spAutoFit/>
          </a:bodyPr>
          <a:lstStyle/>
          <a:p>
            <a:pPr algn="ctr" marL="0" indent="0" lvl="0">
              <a:lnSpc>
                <a:spcPts val="6816"/>
              </a:lnSpc>
            </a:pPr>
            <a:r>
              <a:rPr lang="en-US" sz="7100" spc="-681">
                <a:solidFill>
                  <a:srgbClr val="156669"/>
                </a:solidFill>
                <a:latin typeface="Cy Grotesk Key Bold"/>
              </a:rPr>
              <a:t>Research Findings</a:t>
            </a:r>
          </a:p>
        </p:txBody>
      </p:sp>
      <p:sp>
        <p:nvSpPr>
          <p:cNvPr name="TextBox 16" id="16"/>
          <p:cNvSpPr txBox="true"/>
          <p:nvPr/>
        </p:nvSpPr>
        <p:spPr>
          <a:xfrm rot="0">
            <a:off x="363027" y="5225613"/>
            <a:ext cx="809883" cy="583810"/>
          </a:xfrm>
          <a:prstGeom prst="rect">
            <a:avLst/>
          </a:prstGeom>
        </p:spPr>
        <p:txBody>
          <a:bodyPr anchor="t" rtlCol="false" tIns="0" lIns="0" bIns="0" rIns="0">
            <a:spAutoFit/>
          </a:bodyPr>
          <a:lstStyle/>
          <a:p>
            <a:pPr algn="l" marL="0" indent="0" lvl="0">
              <a:lnSpc>
                <a:spcPts val="4244"/>
              </a:lnSpc>
              <a:spcBef>
                <a:spcPct val="0"/>
              </a:spcBef>
            </a:pPr>
            <a:r>
              <a:rPr lang="en-US" sz="4420" spc="-424">
                <a:solidFill>
                  <a:srgbClr val="156669"/>
                </a:solidFill>
                <a:latin typeface="Public Sans"/>
              </a:rPr>
              <a:t>2.</a:t>
            </a:r>
          </a:p>
        </p:txBody>
      </p:sp>
      <p:sp>
        <p:nvSpPr>
          <p:cNvPr name="TextBox 17" id="17"/>
          <p:cNvSpPr txBox="true"/>
          <p:nvPr/>
        </p:nvSpPr>
        <p:spPr>
          <a:xfrm rot="0">
            <a:off x="363027" y="7789378"/>
            <a:ext cx="809883" cy="583810"/>
          </a:xfrm>
          <a:prstGeom prst="rect">
            <a:avLst/>
          </a:prstGeom>
        </p:spPr>
        <p:txBody>
          <a:bodyPr anchor="t" rtlCol="false" tIns="0" lIns="0" bIns="0" rIns="0">
            <a:spAutoFit/>
          </a:bodyPr>
          <a:lstStyle/>
          <a:p>
            <a:pPr algn="l" marL="0" indent="0" lvl="0">
              <a:lnSpc>
                <a:spcPts val="4244"/>
              </a:lnSpc>
              <a:spcBef>
                <a:spcPct val="0"/>
              </a:spcBef>
            </a:pPr>
            <a:r>
              <a:rPr lang="en-US" sz="4420" spc="-424">
                <a:solidFill>
                  <a:srgbClr val="156669"/>
                </a:solidFill>
                <a:latin typeface="Public Sans"/>
              </a:rPr>
              <a:t>3.</a:t>
            </a:r>
          </a:p>
        </p:txBody>
      </p:sp>
      <p:sp>
        <p:nvSpPr>
          <p:cNvPr name="TextBox 18" id="18"/>
          <p:cNvSpPr txBox="true"/>
          <p:nvPr/>
        </p:nvSpPr>
        <p:spPr>
          <a:xfrm rot="0">
            <a:off x="1028700" y="1663989"/>
            <a:ext cx="16958984" cy="2386584"/>
          </a:xfrm>
          <a:prstGeom prst="rect">
            <a:avLst/>
          </a:prstGeom>
        </p:spPr>
        <p:txBody>
          <a:bodyPr anchor="t" rtlCol="false" tIns="0" lIns="0" bIns="0" rIns="0">
            <a:spAutoFit/>
          </a:bodyPr>
          <a:lstStyle/>
          <a:p>
            <a:pPr algn="ctr">
              <a:lnSpc>
                <a:spcPts val="4773"/>
              </a:lnSpc>
            </a:pPr>
            <a:r>
              <a:rPr lang="en-US" sz="3700" spc="-355">
                <a:solidFill>
                  <a:srgbClr val="145786"/>
                </a:solidFill>
                <a:latin typeface="Glacial Indifference"/>
              </a:rPr>
              <a:t>Hospital inventory needs are intricate and specific to individual patient requirements.</a:t>
            </a:r>
          </a:p>
          <a:p>
            <a:pPr algn="ctr">
              <a:lnSpc>
                <a:spcPts val="4773"/>
              </a:lnSpc>
            </a:pPr>
            <a:r>
              <a:rPr lang="en-US" sz="3700" spc="-355">
                <a:solidFill>
                  <a:srgbClr val="145786"/>
                </a:solidFill>
                <a:latin typeface="Glacial Indifference"/>
              </a:rPr>
              <a:t>Fluctuations in inventory are pronounced in hospitals, leading to unexpected shortages.</a:t>
            </a:r>
          </a:p>
          <a:p>
            <a:pPr algn="ctr">
              <a:lnSpc>
                <a:spcPts val="4773"/>
              </a:lnSpc>
            </a:pPr>
            <a:r>
              <a:rPr lang="en-US" sz="3700" spc="-355">
                <a:solidFill>
                  <a:srgbClr val="145786"/>
                </a:solidFill>
                <a:latin typeface="Glacial Indifference"/>
              </a:rPr>
              <a:t>Medical facilities face challenges in protecting sensitive inventory with limited shelf life.</a:t>
            </a:r>
          </a:p>
          <a:p>
            <a:pPr algn="ctr">
              <a:lnSpc>
                <a:spcPts val="4773"/>
              </a:lnSpc>
            </a:pPr>
            <a:r>
              <a:rPr lang="en-US" sz="3700" spc="-355">
                <a:solidFill>
                  <a:srgbClr val="145786"/>
                </a:solidFill>
                <a:latin typeface="Glacial Indifference"/>
              </a:rPr>
              <a:t>Reference - https://medmgtservices.com/hospital-inventory-management-challenges/</a:t>
            </a:r>
          </a:p>
        </p:txBody>
      </p:sp>
      <p:sp>
        <p:nvSpPr>
          <p:cNvPr name="TextBox 19" id="19"/>
          <p:cNvSpPr txBox="true"/>
          <p:nvPr/>
        </p:nvSpPr>
        <p:spPr>
          <a:xfrm rot="0">
            <a:off x="1028700" y="4307419"/>
            <a:ext cx="16958984" cy="2386584"/>
          </a:xfrm>
          <a:prstGeom prst="rect">
            <a:avLst/>
          </a:prstGeom>
        </p:spPr>
        <p:txBody>
          <a:bodyPr anchor="t" rtlCol="false" tIns="0" lIns="0" bIns="0" rIns="0">
            <a:spAutoFit/>
          </a:bodyPr>
          <a:lstStyle/>
          <a:p>
            <a:pPr algn="ctr">
              <a:lnSpc>
                <a:spcPts val="4773"/>
              </a:lnSpc>
            </a:pPr>
            <a:r>
              <a:rPr lang="en-US" sz="3700" spc="-355">
                <a:solidFill>
                  <a:srgbClr val="145786"/>
                </a:solidFill>
                <a:latin typeface="Glacial Indifference"/>
              </a:rPr>
              <a:t>Overabundance of supplies and diverse procedures leads to tracking difficulties</a:t>
            </a:r>
          </a:p>
          <a:p>
            <a:pPr algn="ctr">
              <a:lnSpc>
                <a:spcPts val="4773"/>
              </a:lnSpc>
            </a:pPr>
            <a:r>
              <a:rPr lang="en-US" sz="3700" spc="-355">
                <a:solidFill>
                  <a:srgbClr val="145786"/>
                </a:solidFill>
                <a:latin typeface="Glacial Indifference"/>
              </a:rPr>
              <a:t>Manual methods for managing expired, obsolete, and recalled products are prone to errors.</a:t>
            </a:r>
          </a:p>
          <a:p>
            <a:pPr algn="ctr">
              <a:lnSpc>
                <a:spcPts val="4773"/>
              </a:lnSpc>
            </a:pPr>
            <a:r>
              <a:rPr lang="en-US" sz="3700" spc="-355">
                <a:solidFill>
                  <a:srgbClr val="145786"/>
                </a:solidFill>
                <a:latin typeface="Glacial Indifference"/>
              </a:rPr>
              <a:t>Limited data on supply usage increases the risk of stocking out, hence time-consuming manual checks.</a:t>
            </a:r>
          </a:p>
          <a:p>
            <a:pPr algn="ctr">
              <a:lnSpc>
                <a:spcPts val="4773"/>
              </a:lnSpc>
            </a:pPr>
            <a:r>
              <a:rPr lang="en-US" sz="3700" spc="-355">
                <a:solidFill>
                  <a:srgbClr val="145786"/>
                </a:solidFill>
                <a:latin typeface="Glacial Indifference"/>
              </a:rPr>
              <a:t>Reference - https://www.cardinalhealth.com/CIMS_10Barriers_Effective_Inventory_Management.pdf</a:t>
            </a:r>
          </a:p>
        </p:txBody>
      </p:sp>
      <p:sp>
        <p:nvSpPr>
          <p:cNvPr name="TextBox 20" id="20"/>
          <p:cNvSpPr txBox="true"/>
          <p:nvPr/>
        </p:nvSpPr>
        <p:spPr>
          <a:xfrm rot="0">
            <a:off x="1028700" y="6870163"/>
            <a:ext cx="16958984" cy="2386584"/>
          </a:xfrm>
          <a:prstGeom prst="rect">
            <a:avLst/>
          </a:prstGeom>
        </p:spPr>
        <p:txBody>
          <a:bodyPr anchor="t" rtlCol="false" tIns="0" lIns="0" bIns="0" rIns="0">
            <a:spAutoFit/>
          </a:bodyPr>
          <a:lstStyle/>
          <a:p>
            <a:pPr algn="ctr">
              <a:lnSpc>
                <a:spcPts val="4773"/>
              </a:lnSpc>
            </a:pPr>
            <a:r>
              <a:rPr lang="en-US" sz="3700" spc="-355">
                <a:solidFill>
                  <a:srgbClr val="145786"/>
                </a:solidFill>
                <a:latin typeface="Glacial Indifference"/>
              </a:rPr>
              <a:t>Accurate and consistent capture of hospital inventory use equals achieving efficiency with new technology.</a:t>
            </a:r>
          </a:p>
          <a:p>
            <a:pPr algn="ctr">
              <a:lnSpc>
                <a:spcPts val="4773"/>
              </a:lnSpc>
            </a:pPr>
            <a:r>
              <a:rPr lang="en-US" sz="3700" spc="-355">
                <a:solidFill>
                  <a:srgbClr val="145786"/>
                </a:solidFill>
                <a:latin typeface="Glacial Indifference"/>
              </a:rPr>
              <a:t>Higher inventory levels use up valuable hospital space, increased counting frequencies impact labor costs.</a:t>
            </a:r>
          </a:p>
          <a:p>
            <a:pPr algn="ctr">
              <a:lnSpc>
                <a:spcPts val="4773"/>
              </a:lnSpc>
            </a:pPr>
            <a:r>
              <a:rPr lang="en-US" sz="3700" spc="-355">
                <a:solidFill>
                  <a:srgbClr val="145786"/>
                </a:solidFill>
                <a:latin typeface="Glacial Indifference"/>
              </a:rPr>
              <a:t>Joint role for clinicians and Inventory managers is important to ensure timely and effective patient care.</a:t>
            </a:r>
          </a:p>
          <a:p>
            <a:pPr algn="ctr">
              <a:lnSpc>
                <a:spcPts val="4773"/>
              </a:lnSpc>
            </a:pPr>
            <a:r>
              <a:rPr lang="en-US" sz="3700" spc="-355">
                <a:solidFill>
                  <a:srgbClr val="145786"/>
                </a:solidFill>
                <a:latin typeface="Glacial Indifference"/>
              </a:rPr>
              <a:t>Reference - https://www.ncbi.nlm.nih.gov/pmc/articles/PMC8342273/</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1229013" y="3124252"/>
            <a:ext cx="5276675" cy="4821694"/>
            <a:chOff x="0" y="0"/>
            <a:chExt cx="1721972" cy="1573495"/>
          </a:xfrm>
        </p:grpSpPr>
        <p:sp>
          <p:nvSpPr>
            <p:cNvPr name="Freeform 3" id="3"/>
            <p:cNvSpPr/>
            <p:nvPr/>
          </p:nvSpPr>
          <p:spPr>
            <a:xfrm flipH="false" flipV="false" rot="0">
              <a:off x="0" y="0"/>
              <a:ext cx="1721972" cy="1573495"/>
            </a:xfrm>
            <a:custGeom>
              <a:avLst/>
              <a:gdLst/>
              <a:ahLst/>
              <a:cxnLst/>
              <a:rect r="r" b="b" t="t" l="l"/>
              <a:pathLst>
                <a:path h="1573495" w="1721972">
                  <a:moveTo>
                    <a:pt x="22008" y="0"/>
                  </a:moveTo>
                  <a:lnTo>
                    <a:pt x="1699964" y="0"/>
                  </a:lnTo>
                  <a:cubicBezTo>
                    <a:pt x="1705801" y="0"/>
                    <a:pt x="1711399" y="2319"/>
                    <a:pt x="1715526" y="6446"/>
                  </a:cubicBezTo>
                  <a:cubicBezTo>
                    <a:pt x="1719654" y="10573"/>
                    <a:pt x="1721972" y="16171"/>
                    <a:pt x="1721972" y="22008"/>
                  </a:cubicBezTo>
                  <a:lnTo>
                    <a:pt x="1721972" y="1551487"/>
                  </a:lnTo>
                  <a:cubicBezTo>
                    <a:pt x="1721972" y="1563642"/>
                    <a:pt x="1712119" y="1573495"/>
                    <a:pt x="1699964" y="1573495"/>
                  </a:cubicBezTo>
                  <a:lnTo>
                    <a:pt x="22008" y="1573495"/>
                  </a:lnTo>
                  <a:cubicBezTo>
                    <a:pt x="16171" y="1573495"/>
                    <a:pt x="10573" y="1571177"/>
                    <a:pt x="6446" y="1567050"/>
                  </a:cubicBezTo>
                  <a:cubicBezTo>
                    <a:pt x="2319" y="1562922"/>
                    <a:pt x="0" y="1557324"/>
                    <a:pt x="0" y="1551487"/>
                  </a:cubicBezTo>
                  <a:lnTo>
                    <a:pt x="0" y="22008"/>
                  </a:lnTo>
                  <a:cubicBezTo>
                    <a:pt x="0" y="16171"/>
                    <a:pt x="2319" y="10573"/>
                    <a:pt x="6446" y="6446"/>
                  </a:cubicBezTo>
                  <a:cubicBezTo>
                    <a:pt x="10573" y="2319"/>
                    <a:pt x="16171" y="0"/>
                    <a:pt x="22008" y="0"/>
                  </a:cubicBezTo>
                  <a:close/>
                </a:path>
              </a:pathLst>
            </a:custGeom>
            <a:solidFill>
              <a:srgbClr val="B8D2E4"/>
            </a:solidFill>
            <a:ln cap="sq">
              <a:noFill/>
              <a:prstDash val="solid"/>
              <a:miter/>
            </a:ln>
          </p:spPr>
        </p:sp>
        <p:sp>
          <p:nvSpPr>
            <p:cNvPr name="TextBox 4" id="4"/>
            <p:cNvSpPr txBox="true"/>
            <p:nvPr/>
          </p:nvSpPr>
          <p:spPr>
            <a:xfrm>
              <a:off x="0" y="-38100"/>
              <a:ext cx="1721972" cy="1611595"/>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a:p>
              <a:pPr algn="ctr">
                <a:lnSpc>
                  <a:spcPts val="2659"/>
                </a:lnSpc>
              </a:pPr>
            </a:p>
            <a:p>
              <a:pPr algn="ctr">
                <a:lnSpc>
                  <a:spcPts val="2659"/>
                </a:lnSpc>
              </a:pPr>
            </a:p>
            <a:p>
              <a:pPr algn="ctr">
                <a:lnSpc>
                  <a:spcPts val="2659"/>
                </a:lnSpc>
                <a:spcBef>
                  <a:spcPct val="0"/>
                </a:spcBef>
              </a:pPr>
            </a:p>
          </p:txBody>
        </p:sp>
      </p:grpSp>
      <p:sp>
        <p:nvSpPr>
          <p:cNvPr name="TextBox 5" id="5"/>
          <p:cNvSpPr txBox="true"/>
          <p:nvPr/>
        </p:nvSpPr>
        <p:spPr>
          <a:xfrm rot="0">
            <a:off x="2991975" y="3333802"/>
            <a:ext cx="1750752" cy="1237806"/>
          </a:xfrm>
          <a:prstGeom prst="rect">
            <a:avLst/>
          </a:prstGeom>
        </p:spPr>
        <p:txBody>
          <a:bodyPr anchor="t" rtlCol="false" tIns="0" lIns="0" bIns="0" rIns="0">
            <a:spAutoFit/>
          </a:bodyPr>
          <a:lstStyle/>
          <a:p>
            <a:pPr algn="ctr" marL="0" indent="0" lvl="0">
              <a:lnSpc>
                <a:spcPts val="9174"/>
              </a:lnSpc>
              <a:spcBef>
                <a:spcPct val="0"/>
              </a:spcBef>
            </a:pPr>
            <a:r>
              <a:rPr lang="en-US" sz="9556" spc="-917" strike="noStrike" u="none">
                <a:solidFill>
                  <a:srgbClr val="156669"/>
                </a:solidFill>
                <a:latin typeface="Public Sans"/>
              </a:rPr>
              <a:t>01.</a:t>
            </a:r>
          </a:p>
        </p:txBody>
      </p:sp>
      <p:grpSp>
        <p:nvGrpSpPr>
          <p:cNvPr name="Group 6" id="6"/>
          <p:cNvGrpSpPr/>
          <p:nvPr/>
        </p:nvGrpSpPr>
        <p:grpSpPr>
          <a:xfrm rot="0">
            <a:off x="6671991" y="3142133"/>
            <a:ext cx="5276675" cy="4821694"/>
            <a:chOff x="0" y="0"/>
            <a:chExt cx="1721972" cy="1573495"/>
          </a:xfrm>
        </p:grpSpPr>
        <p:sp>
          <p:nvSpPr>
            <p:cNvPr name="Freeform 7" id="7"/>
            <p:cNvSpPr/>
            <p:nvPr/>
          </p:nvSpPr>
          <p:spPr>
            <a:xfrm flipH="false" flipV="false" rot="0">
              <a:off x="0" y="0"/>
              <a:ext cx="1721972" cy="1573495"/>
            </a:xfrm>
            <a:custGeom>
              <a:avLst/>
              <a:gdLst/>
              <a:ahLst/>
              <a:cxnLst/>
              <a:rect r="r" b="b" t="t" l="l"/>
              <a:pathLst>
                <a:path h="1573495" w="1721972">
                  <a:moveTo>
                    <a:pt x="22008" y="0"/>
                  </a:moveTo>
                  <a:lnTo>
                    <a:pt x="1699964" y="0"/>
                  </a:lnTo>
                  <a:cubicBezTo>
                    <a:pt x="1705801" y="0"/>
                    <a:pt x="1711399" y="2319"/>
                    <a:pt x="1715526" y="6446"/>
                  </a:cubicBezTo>
                  <a:cubicBezTo>
                    <a:pt x="1719654" y="10573"/>
                    <a:pt x="1721972" y="16171"/>
                    <a:pt x="1721972" y="22008"/>
                  </a:cubicBezTo>
                  <a:lnTo>
                    <a:pt x="1721972" y="1551487"/>
                  </a:lnTo>
                  <a:cubicBezTo>
                    <a:pt x="1721972" y="1563642"/>
                    <a:pt x="1712119" y="1573495"/>
                    <a:pt x="1699964" y="1573495"/>
                  </a:cubicBezTo>
                  <a:lnTo>
                    <a:pt x="22008" y="1573495"/>
                  </a:lnTo>
                  <a:cubicBezTo>
                    <a:pt x="16171" y="1573495"/>
                    <a:pt x="10573" y="1571177"/>
                    <a:pt x="6446" y="1567050"/>
                  </a:cubicBezTo>
                  <a:cubicBezTo>
                    <a:pt x="2319" y="1562922"/>
                    <a:pt x="0" y="1557324"/>
                    <a:pt x="0" y="1551487"/>
                  </a:cubicBezTo>
                  <a:lnTo>
                    <a:pt x="0" y="22008"/>
                  </a:lnTo>
                  <a:cubicBezTo>
                    <a:pt x="0" y="16171"/>
                    <a:pt x="2319" y="10573"/>
                    <a:pt x="6446" y="6446"/>
                  </a:cubicBezTo>
                  <a:cubicBezTo>
                    <a:pt x="10573" y="2319"/>
                    <a:pt x="16171" y="0"/>
                    <a:pt x="22008" y="0"/>
                  </a:cubicBezTo>
                  <a:close/>
                </a:path>
              </a:pathLst>
            </a:custGeom>
            <a:solidFill>
              <a:srgbClr val="B8D2E4"/>
            </a:solidFill>
            <a:ln cap="sq">
              <a:noFill/>
              <a:prstDash val="solid"/>
              <a:miter/>
            </a:ln>
          </p:spPr>
        </p:sp>
        <p:sp>
          <p:nvSpPr>
            <p:cNvPr name="TextBox 8" id="8"/>
            <p:cNvSpPr txBox="true"/>
            <p:nvPr/>
          </p:nvSpPr>
          <p:spPr>
            <a:xfrm>
              <a:off x="0" y="-38100"/>
              <a:ext cx="1721972" cy="161159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8434952" y="3351683"/>
            <a:ext cx="1750752" cy="1237806"/>
          </a:xfrm>
          <a:prstGeom prst="rect">
            <a:avLst/>
          </a:prstGeom>
        </p:spPr>
        <p:txBody>
          <a:bodyPr anchor="t" rtlCol="false" tIns="0" lIns="0" bIns="0" rIns="0">
            <a:spAutoFit/>
          </a:bodyPr>
          <a:lstStyle/>
          <a:p>
            <a:pPr algn="ctr" marL="0" indent="0" lvl="0">
              <a:lnSpc>
                <a:spcPts val="9174"/>
              </a:lnSpc>
              <a:spcBef>
                <a:spcPct val="0"/>
              </a:spcBef>
            </a:pPr>
            <a:r>
              <a:rPr lang="en-US" sz="9556" spc="-917" strike="noStrike" u="none">
                <a:solidFill>
                  <a:srgbClr val="156669"/>
                </a:solidFill>
                <a:latin typeface="Public Sans"/>
              </a:rPr>
              <a:t>02.</a:t>
            </a:r>
          </a:p>
        </p:txBody>
      </p:sp>
      <p:sp>
        <p:nvSpPr>
          <p:cNvPr name="TextBox 10" id="10"/>
          <p:cNvSpPr txBox="true"/>
          <p:nvPr/>
        </p:nvSpPr>
        <p:spPr>
          <a:xfrm rot="0">
            <a:off x="6744775" y="4441431"/>
            <a:ext cx="4998764" cy="3522396"/>
          </a:xfrm>
          <a:prstGeom prst="rect">
            <a:avLst/>
          </a:prstGeom>
        </p:spPr>
        <p:txBody>
          <a:bodyPr anchor="t" rtlCol="false" tIns="0" lIns="0" bIns="0" rIns="0">
            <a:spAutoFit/>
          </a:bodyPr>
          <a:lstStyle/>
          <a:p>
            <a:pPr algn="ctr">
              <a:lnSpc>
                <a:spcPts val="4604"/>
              </a:lnSpc>
            </a:pPr>
            <a:r>
              <a:rPr lang="en-US" sz="2824">
                <a:solidFill>
                  <a:srgbClr val="040606"/>
                </a:solidFill>
                <a:latin typeface="Agrandir Bold"/>
              </a:rPr>
              <a:t>Implementation</a:t>
            </a:r>
          </a:p>
          <a:p>
            <a:pPr algn="ctr">
              <a:lnSpc>
                <a:spcPts val="4604"/>
              </a:lnSpc>
            </a:pPr>
            <a:r>
              <a:rPr lang="en-US" sz="2824">
                <a:solidFill>
                  <a:srgbClr val="156669"/>
                </a:solidFill>
                <a:latin typeface="Agrandir"/>
              </a:rPr>
              <a:t>1</a:t>
            </a:r>
            <a:r>
              <a:rPr lang="en-US" sz="2824">
                <a:solidFill>
                  <a:srgbClr val="040606"/>
                </a:solidFill>
                <a:latin typeface="Agrandir Bold"/>
              </a:rPr>
              <a:t>. </a:t>
            </a:r>
            <a:r>
              <a:rPr lang="en-US" sz="2824">
                <a:solidFill>
                  <a:srgbClr val="156669"/>
                </a:solidFill>
                <a:latin typeface="Agrandir"/>
              </a:rPr>
              <a:t>Technology Integration and Unified Demand</a:t>
            </a:r>
          </a:p>
          <a:p>
            <a:pPr algn="ctr">
              <a:lnSpc>
                <a:spcPts val="4604"/>
              </a:lnSpc>
            </a:pPr>
            <a:r>
              <a:rPr lang="en-US" sz="2824">
                <a:solidFill>
                  <a:srgbClr val="156669"/>
                </a:solidFill>
                <a:latin typeface="Agrandir"/>
              </a:rPr>
              <a:t>2.</a:t>
            </a:r>
            <a:r>
              <a:rPr lang="en-US" sz="2824">
                <a:solidFill>
                  <a:srgbClr val="156669"/>
                </a:solidFill>
                <a:latin typeface="Agrandir"/>
              </a:rPr>
              <a:t>Sustainable Transportation Adoption</a:t>
            </a:r>
          </a:p>
          <a:p>
            <a:pPr algn="ctr" marL="0" indent="0" lvl="0">
              <a:lnSpc>
                <a:spcPts val="4604"/>
              </a:lnSpc>
              <a:spcBef>
                <a:spcPct val="0"/>
              </a:spcBef>
            </a:pPr>
          </a:p>
        </p:txBody>
      </p:sp>
      <p:grpSp>
        <p:nvGrpSpPr>
          <p:cNvPr name="Group 11" id="11"/>
          <p:cNvGrpSpPr/>
          <p:nvPr/>
        </p:nvGrpSpPr>
        <p:grpSpPr>
          <a:xfrm rot="0">
            <a:off x="11982625" y="3142133"/>
            <a:ext cx="5276675" cy="4821694"/>
            <a:chOff x="0" y="0"/>
            <a:chExt cx="1721972" cy="1573495"/>
          </a:xfrm>
        </p:grpSpPr>
        <p:sp>
          <p:nvSpPr>
            <p:cNvPr name="Freeform 12" id="12"/>
            <p:cNvSpPr/>
            <p:nvPr/>
          </p:nvSpPr>
          <p:spPr>
            <a:xfrm flipH="false" flipV="false" rot="0">
              <a:off x="0" y="0"/>
              <a:ext cx="1721972" cy="1573495"/>
            </a:xfrm>
            <a:custGeom>
              <a:avLst/>
              <a:gdLst/>
              <a:ahLst/>
              <a:cxnLst/>
              <a:rect r="r" b="b" t="t" l="l"/>
              <a:pathLst>
                <a:path h="1573495" w="1721972">
                  <a:moveTo>
                    <a:pt x="22008" y="0"/>
                  </a:moveTo>
                  <a:lnTo>
                    <a:pt x="1699964" y="0"/>
                  </a:lnTo>
                  <a:cubicBezTo>
                    <a:pt x="1705801" y="0"/>
                    <a:pt x="1711399" y="2319"/>
                    <a:pt x="1715526" y="6446"/>
                  </a:cubicBezTo>
                  <a:cubicBezTo>
                    <a:pt x="1719654" y="10573"/>
                    <a:pt x="1721972" y="16171"/>
                    <a:pt x="1721972" y="22008"/>
                  </a:cubicBezTo>
                  <a:lnTo>
                    <a:pt x="1721972" y="1551487"/>
                  </a:lnTo>
                  <a:cubicBezTo>
                    <a:pt x="1721972" y="1563642"/>
                    <a:pt x="1712119" y="1573495"/>
                    <a:pt x="1699964" y="1573495"/>
                  </a:cubicBezTo>
                  <a:lnTo>
                    <a:pt x="22008" y="1573495"/>
                  </a:lnTo>
                  <a:cubicBezTo>
                    <a:pt x="16171" y="1573495"/>
                    <a:pt x="10573" y="1571177"/>
                    <a:pt x="6446" y="1567050"/>
                  </a:cubicBezTo>
                  <a:cubicBezTo>
                    <a:pt x="2319" y="1562922"/>
                    <a:pt x="0" y="1557324"/>
                    <a:pt x="0" y="1551487"/>
                  </a:cubicBezTo>
                  <a:lnTo>
                    <a:pt x="0" y="22008"/>
                  </a:lnTo>
                  <a:cubicBezTo>
                    <a:pt x="0" y="16171"/>
                    <a:pt x="2319" y="10573"/>
                    <a:pt x="6446" y="6446"/>
                  </a:cubicBezTo>
                  <a:cubicBezTo>
                    <a:pt x="10573" y="2319"/>
                    <a:pt x="16171" y="0"/>
                    <a:pt x="22008" y="0"/>
                  </a:cubicBezTo>
                  <a:close/>
                </a:path>
              </a:pathLst>
            </a:custGeom>
            <a:solidFill>
              <a:srgbClr val="B8D2E4"/>
            </a:solidFill>
            <a:ln cap="sq">
              <a:noFill/>
              <a:prstDash val="solid"/>
              <a:miter/>
            </a:ln>
          </p:spPr>
        </p:sp>
        <p:sp>
          <p:nvSpPr>
            <p:cNvPr name="TextBox 13" id="13"/>
            <p:cNvSpPr txBox="true"/>
            <p:nvPr/>
          </p:nvSpPr>
          <p:spPr>
            <a:xfrm>
              <a:off x="0" y="-38100"/>
              <a:ext cx="1721972" cy="161159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3745587" y="3394125"/>
            <a:ext cx="1750752" cy="1237806"/>
          </a:xfrm>
          <a:prstGeom prst="rect">
            <a:avLst/>
          </a:prstGeom>
        </p:spPr>
        <p:txBody>
          <a:bodyPr anchor="t" rtlCol="false" tIns="0" lIns="0" bIns="0" rIns="0">
            <a:spAutoFit/>
          </a:bodyPr>
          <a:lstStyle/>
          <a:p>
            <a:pPr algn="ctr" marL="0" indent="0" lvl="0">
              <a:lnSpc>
                <a:spcPts val="9174"/>
              </a:lnSpc>
              <a:spcBef>
                <a:spcPct val="0"/>
              </a:spcBef>
            </a:pPr>
            <a:r>
              <a:rPr lang="en-US" sz="9556" spc="-917" strike="noStrike" u="none">
                <a:solidFill>
                  <a:srgbClr val="156669"/>
                </a:solidFill>
                <a:latin typeface="Public Sans"/>
              </a:rPr>
              <a:t>03.</a:t>
            </a:r>
          </a:p>
        </p:txBody>
      </p:sp>
      <p:sp>
        <p:nvSpPr>
          <p:cNvPr name="TextBox 15" id="15"/>
          <p:cNvSpPr txBox="true"/>
          <p:nvPr/>
        </p:nvSpPr>
        <p:spPr>
          <a:xfrm rot="0">
            <a:off x="11948665" y="4441431"/>
            <a:ext cx="5276675" cy="2267827"/>
          </a:xfrm>
          <a:prstGeom prst="rect">
            <a:avLst/>
          </a:prstGeom>
        </p:spPr>
        <p:txBody>
          <a:bodyPr anchor="t" rtlCol="false" tIns="0" lIns="0" bIns="0" rIns="0">
            <a:spAutoFit/>
          </a:bodyPr>
          <a:lstStyle/>
          <a:p>
            <a:pPr algn="ctr">
              <a:lnSpc>
                <a:spcPts val="4604"/>
              </a:lnSpc>
            </a:pPr>
            <a:r>
              <a:rPr lang="en-US" sz="2824">
                <a:solidFill>
                  <a:srgbClr val="040606"/>
                </a:solidFill>
                <a:latin typeface="Agrandir Bold"/>
              </a:rPr>
              <a:t>Monitoring and Optimization</a:t>
            </a:r>
          </a:p>
          <a:p>
            <a:pPr algn="ctr">
              <a:lnSpc>
                <a:spcPts val="4278"/>
              </a:lnSpc>
            </a:pPr>
            <a:r>
              <a:rPr lang="en-US" sz="2624">
                <a:solidFill>
                  <a:srgbClr val="156669"/>
                </a:solidFill>
                <a:latin typeface="Agrandir"/>
              </a:rPr>
              <a:t>Continuous Monitoring and Improvement</a:t>
            </a:r>
          </a:p>
          <a:p>
            <a:pPr algn="ctr" marL="0" indent="0" lvl="0">
              <a:lnSpc>
                <a:spcPts val="4441"/>
              </a:lnSpc>
              <a:spcBef>
                <a:spcPct val="0"/>
              </a:spcBef>
            </a:pPr>
          </a:p>
        </p:txBody>
      </p:sp>
      <p:sp>
        <p:nvSpPr>
          <p:cNvPr name="TextBox 16" id="16"/>
          <p:cNvSpPr txBox="true"/>
          <p:nvPr/>
        </p:nvSpPr>
        <p:spPr>
          <a:xfrm rot="0">
            <a:off x="1661111" y="373432"/>
            <a:ext cx="14148585" cy="911736"/>
          </a:xfrm>
          <a:prstGeom prst="rect">
            <a:avLst/>
          </a:prstGeom>
        </p:spPr>
        <p:txBody>
          <a:bodyPr anchor="t" rtlCol="false" tIns="0" lIns="0" bIns="0" rIns="0">
            <a:spAutoFit/>
          </a:bodyPr>
          <a:lstStyle/>
          <a:p>
            <a:pPr algn="ctr" marL="0" indent="0" lvl="0">
              <a:lnSpc>
                <a:spcPts val="6816"/>
              </a:lnSpc>
            </a:pPr>
            <a:r>
              <a:rPr lang="en-US" sz="7100" spc="-681">
                <a:solidFill>
                  <a:srgbClr val="156669"/>
                </a:solidFill>
                <a:latin typeface="Cy Grotesk Key Bold"/>
              </a:rPr>
              <a:t>Project Plan</a:t>
            </a:r>
          </a:p>
        </p:txBody>
      </p:sp>
      <p:sp>
        <p:nvSpPr>
          <p:cNvPr name="TextBox 17" id="17"/>
          <p:cNvSpPr txBox="true"/>
          <p:nvPr/>
        </p:nvSpPr>
        <p:spPr>
          <a:xfrm rot="0">
            <a:off x="1229013" y="4744746"/>
            <a:ext cx="5276675" cy="5343608"/>
          </a:xfrm>
          <a:prstGeom prst="rect">
            <a:avLst/>
          </a:prstGeom>
        </p:spPr>
        <p:txBody>
          <a:bodyPr anchor="t" rtlCol="false" tIns="0" lIns="0" bIns="0" rIns="0">
            <a:spAutoFit/>
          </a:bodyPr>
          <a:lstStyle/>
          <a:p>
            <a:pPr algn="ctr">
              <a:lnSpc>
                <a:spcPts val="4020"/>
              </a:lnSpc>
              <a:spcBef>
                <a:spcPct val="0"/>
              </a:spcBef>
            </a:pPr>
            <a:r>
              <a:rPr lang="en-US" sz="2871" spc="-275">
                <a:solidFill>
                  <a:srgbClr val="040606"/>
                </a:solidFill>
                <a:latin typeface="Public Sans Bold"/>
              </a:rPr>
              <a:t>Assess and Plan</a:t>
            </a:r>
          </a:p>
          <a:p>
            <a:pPr marL="620017" indent="-310009" lvl="1">
              <a:lnSpc>
                <a:spcPts val="4020"/>
              </a:lnSpc>
              <a:spcBef>
                <a:spcPct val="0"/>
              </a:spcBef>
              <a:buAutoNum type="arabicPeriod" startAt="1"/>
            </a:pPr>
            <a:r>
              <a:rPr lang="en-US" sz="2871" spc="-275">
                <a:solidFill>
                  <a:srgbClr val="156669"/>
                </a:solidFill>
                <a:latin typeface="Public Sans"/>
              </a:rPr>
              <a:t> </a:t>
            </a:r>
            <a:r>
              <a:rPr lang="en-US" sz="2871" spc="-275">
                <a:solidFill>
                  <a:srgbClr val="156669"/>
                </a:solidFill>
                <a:latin typeface="Public Sans"/>
              </a:rPr>
              <a:t>Current State Analysis</a:t>
            </a:r>
          </a:p>
          <a:p>
            <a:pPr algn="ctr">
              <a:lnSpc>
                <a:spcPts val="4020"/>
              </a:lnSpc>
              <a:spcBef>
                <a:spcPct val="0"/>
              </a:spcBef>
            </a:pPr>
            <a:r>
              <a:rPr lang="en-US" sz="2871" spc="-275">
                <a:solidFill>
                  <a:srgbClr val="156669"/>
                </a:solidFill>
                <a:latin typeface="Public Sans Semi-Bold"/>
              </a:rPr>
              <a:t>  2. Environmental Impact Assessment</a:t>
            </a:r>
          </a:p>
          <a:p>
            <a:pPr algn="ctr">
              <a:lnSpc>
                <a:spcPts val="4020"/>
              </a:lnSpc>
              <a:spcBef>
                <a:spcPct val="0"/>
              </a:spcBef>
            </a:pPr>
            <a:r>
              <a:rPr lang="en-US" sz="2871" spc="-275">
                <a:solidFill>
                  <a:srgbClr val="156669"/>
                </a:solidFill>
                <a:latin typeface="Public Sans Semi-Bold"/>
              </a:rPr>
              <a:t>3. Resilience and Sustainability Strategy </a:t>
            </a:r>
          </a:p>
          <a:p>
            <a:pPr algn="ctr">
              <a:lnSpc>
                <a:spcPts val="7520"/>
              </a:lnSpc>
              <a:spcBef>
                <a:spcPct val="0"/>
              </a:spcBef>
            </a:pPr>
          </a:p>
          <a:p>
            <a:pPr algn="ctr">
              <a:lnSpc>
                <a:spcPts val="7520"/>
              </a:lnSpc>
              <a:spcBef>
                <a:spcPct val="0"/>
              </a:spcBef>
            </a:pPr>
          </a:p>
          <a:p>
            <a:pPr algn="ctr">
              <a:lnSpc>
                <a:spcPts val="7520"/>
              </a:lnSpc>
              <a:spcBef>
                <a:spcPct val="0"/>
              </a:spcBef>
            </a:pPr>
          </a:p>
        </p:txBody>
      </p:sp>
      <p:sp>
        <p:nvSpPr>
          <p:cNvPr name="TextBox 18" id="18"/>
          <p:cNvSpPr txBox="true"/>
          <p:nvPr/>
        </p:nvSpPr>
        <p:spPr>
          <a:xfrm rot="0">
            <a:off x="205501" y="8118008"/>
            <a:ext cx="18082499" cy="2174707"/>
          </a:xfrm>
          <a:prstGeom prst="rect">
            <a:avLst/>
          </a:prstGeom>
        </p:spPr>
        <p:txBody>
          <a:bodyPr anchor="t" rtlCol="false" tIns="0" lIns="0" bIns="0" rIns="0">
            <a:spAutoFit/>
          </a:bodyPr>
          <a:lstStyle/>
          <a:p>
            <a:pPr algn="ctr">
              <a:lnSpc>
                <a:spcPts val="5049"/>
              </a:lnSpc>
              <a:spcBef>
                <a:spcPct val="0"/>
              </a:spcBef>
            </a:pPr>
            <a:r>
              <a:rPr lang="en-US" sz="3606" spc="-346">
                <a:solidFill>
                  <a:srgbClr val="156669"/>
                </a:solidFill>
                <a:latin typeface="Public Sans Bold"/>
              </a:rPr>
              <a:t>Conclusion</a:t>
            </a:r>
          </a:p>
          <a:p>
            <a:pPr>
              <a:lnSpc>
                <a:spcPts val="4069"/>
              </a:lnSpc>
              <a:spcBef>
                <a:spcPct val="0"/>
              </a:spcBef>
            </a:pPr>
            <a:r>
              <a:rPr lang="en-US" sz="2906" spc="-279">
                <a:solidFill>
                  <a:srgbClr val="156669"/>
                </a:solidFill>
                <a:latin typeface="Public Sans"/>
              </a:rPr>
              <a:t>This condensed three-phase plan maintains a focus on critical objectives, allowing for a streamlined and efficient implementation of strategies to enhance supply chain resilience, minimize environmental impact, and optimize costs. Regular monitoring and adaptability remain key to sustained success.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4956561"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93773" y="5143500"/>
            <a:ext cx="3725764" cy="4114800"/>
          </a:xfrm>
          <a:custGeom>
            <a:avLst/>
            <a:gdLst/>
            <a:ahLst/>
            <a:cxnLst/>
            <a:rect r="r" b="b" t="t" l="l"/>
            <a:pathLst>
              <a:path h="4114800" w="3725764">
                <a:moveTo>
                  <a:pt x="0" y="0"/>
                </a:moveTo>
                <a:lnTo>
                  <a:pt x="3725764" y="0"/>
                </a:lnTo>
                <a:lnTo>
                  <a:pt x="37257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8690" y="1808010"/>
            <a:ext cx="4630690" cy="2004696"/>
          </a:xfrm>
          <a:prstGeom prst="rect">
            <a:avLst/>
          </a:prstGeom>
        </p:spPr>
        <p:txBody>
          <a:bodyPr anchor="t" rtlCol="false" tIns="0" lIns="0" bIns="0" rIns="0">
            <a:spAutoFit/>
          </a:bodyPr>
          <a:lstStyle/>
          <a:p>
            <a:pPr algn="ctr" marL="0" indent="0" lvl="0">
              <a:lnSpc>
                <a:spcPts val="7810"/>
              </a:lnSpc>
            </a:pPr>
            <a:r>
              <a:rPr lang="en-US" sz="7100" spc="-681">
                <a:solidFill>
                  <a:srgbClr val="156669"/>
                </a:solidFill>
                <a:latin typeface="Cy Grotesk Key Bold"/>
              </a:rPr>
              <a:t>Project Timeline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DAF24g4XKes</dc:identifier>
  <dcterms:modified xsi:type="dcterms:W3CDTF">2011-08-01T06:04:30Z</dcterms:modified>
  <cp:revision>1</cp:revision>
  <dc:title>Copy of MedSync</dc:title>
</cp:coreProperties>
</file>